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0"/>
  </p:notesMasterIdLst>
  <p:handoutMasterIdLst>
    <p:handoutMasterId r:id="rId151"/>
  </p:handoutMasterIdLst>
  <p:sldIdLst>
    <p:sldId id="2333" r:id="rId2"/>
    <p:sldId id="2374" r:id="rId3"/>
    <p:sldId id="2707" r:id="rId4"/>
    <p:sldId id="260" r:id="rId5"/>
    <p:sldId id="261" r:id="rId6"/>
    <p:sldId id="2345" r:id="rId7"/>
    <p:sldId id="2387" r:id="rId8"/>
    <p:sldId id="2502" r:id="rId9"/>
    <p:sldId id="2719" r:id="rId10"/>
    <p:sldId id="2720" r:id="rId11"/>
    <p:sldId id="2721" r:id="rId12"/>
    <p:sldId id="2722" r:id="rId13"/>
    <p:sldId id="2723" r:id="rId14"/>
    <p:sldId id="2724" r:id="rId15"/>
    <p:sldId id="2725" r:id="rId16"/>
    <p:sldId id="2726" r:id="rId17"/>
    <p:sldId id="2727" r:id="rId18"/>
    <p:sldId id="2728" r:id="rId19"/>
    <p:sldId id="2729" r:id="rId20"/>
    <p:sldId id="2730" r:id="rId21"/>
    <p:sldId id="2731" r:id="rId22"/>
    <p:sldId id="2732" r:id="rId23"/>
    <p:sldId id="2733" r:id="rId24"/>
    <p:sldId id="2734" r:id="rId25"/>
    <p:sldId id="2735" r:id="rId26"/>
    <p:sldId id="2736" r:id="rId27"/>
    <p:sldId id="2737" r:id="rId28"/>
    <p:sldId id="2738" r:id="rId29"/>
    <p:sldId id="2739" r:id="rId30"/>
    <p:sldId id="2740" r:id="rId31"/>
    <p:sldId id="2741" r:id="rId32"/>
    <p:sldId id="2742" r:id="rId33"/>
    <p:sldId id="2743" r:id="rId34"/>
    <p:sldId id="2744" r:id="rId35"/>
    <p:sldId id="2745" r:id="rId36"/>
    <p:sldId id="2746" r:id="rId37"/>
    <p:sldId id="2747" r:id="rId38"/>
    <p:sldId id="2749" r:id="rId39"/>
    <p:sldId id="2748" r:id="rId40"/>
    <p:sldId id="2750" r:id="rId41"/>
    <p:sldId id="2751" r:id="rId42"/>
    <p:sldId id="2752" r:id="rId43"/>
    <p:sldId id="2753" r:id="rId44"/>
    <p:sldId id="2621" r:id="rId45"/>
    <p:sldId id="2623" r:id="rId46"/>
    <p:sldId id="2708" r:id="rId47"/>
    <p:sldId id="2754" r:id="rId48"/>
    <p:sldId id="2755" r:id="rId49"/>
    <p:sldId id="2756" r:id="rId50"/>
    <p:sldId id="2757" r:id="rId51"/>
    <p:sldId id="2758" r:id="rId52"/>
    <p:sldId id="2759" r:id="rId53"/>
    <p:sldId id="2760" r:id="rId54"/>
    <p:sldId id="2761" r:id="rId55"/>
    <p:sldId id="2762" r:id="rId56"/>
    <p:sldId id="2763" r:id="rId57"/>
    <p:sldId id="2764" r:id="rId58"/>
    <p:sldId id="2765" r:id="rId59"/>
    <p:sldId id="2766" r:id="rId60"/>
    <p:sldId id="2767" r:id="rId61"/>
    <p:sldId id="2768" r:id="rId62"/>
    <p:sldId id="2769" r:id="rId63"/>
    <p:sldId id="2770" r:id="rId64"/>
    <p:sldId id="2771" r:id="rId65"/>
    <p:sldId id="2772" r:id="rId66"/>
    <p:sldId id="2773" r:id="rId67"/>
    <p:sldId id="2774" r:id="rId68"/>
    <p:sldId id="2775" r:id="rId69"/>
    <p:sldId id="2776" r:id="rId70"/>
    <p:sldId id="2777" r:id="rId71"/>
    <p:sldId id="2778" r:id="rId72"/>
    <p:sldId id="2780" r:id="rId73"/>
    <p:sldId id="2779" r:id="rId74"/>
    <p:sldId id="2781" r:id="rId75"/>
    <p:sldId id="2782" r:id="rId76"/>
    <p:sldId id="2783" r:id="rId77"/>
    <p:sldId id="2784" r:id="rId78"/>
    <p:sldId id="2785" r:id="rId79"/>
    <p:sldId id="2786" r:id="rId80"/>
    <p:sldId id="2787" r:id="rId81"/>
    <p:sldId id="2788" r:id="rId82"/>
    <p:sldId id="2789" r:id="rId83"/>
    <p:sldId id="2790" r:id="rId84"/>
    <p:sldId id="2791" r:id="rId85"/>
    <p:sldId id="2794" r:id="rId86"/>
    <p:sldId id="2795" r:id="rId87"/>
    <p:sldId id="2792" r:id="rId88"/>
    <p:sldId id="2793" r:id="rId89"/>
    <p:sldId id="2796" r:id="rId90"/>
    <p:sldId id="2802" r:id="rId91"/>
    <p:sldId id="2803" r:id="rId92"/>
    <p:sldId id="2804" r:id="rId93"/>
    <p:sldId id="2805" r:id="rId94"/>
    <p:sldId id="2806" r:id="rId95"/>
    <p:sldId id="2807" r:id="rId96"/>
    <p:sldId id="2808" r:id="rId97"/>
    <p:sldId id="2809" r:id="rId98"/>
    <p:sldId id="2810" r:id="rId99"/>
    <p:sldId id="2811" r:id="rId100"/>
    <p:sldId id="2812" r:id="rId101"/>
    <p:sldId id="2813" r:id="rId102"/>
    <p:sldId id="2814" r:id="rId103"/>
    <p:sldId id="2815" r:id="rId104"/>
    <p:sldId id="2816" r:id="rId105"/>
    <p:sldId id="2817" r:id="rId106"/>
    <p:sldId id="2818" r:id="rId107"/>
    <p:sldId id="2819" r:id="rId108"/>
    <p:sldId id="2820" r:id="rId109"/>
    <p:sldId id="2821" r:id="rId110"/>
    <p:sldId id="2822" r:id="rId111"/>
    <p:sldId id="2823" r:id="rId112"/>
    <p:sldId id="2824" r:id="rId113"/>
    <p:sldId id="2826" r:id="rId114"/>
    <p:sldId id="2825" r:id="rId115"/>
    <p:sldId id="2827" r:id="rId116"/>
    <p:sldId id="2828" r:id="rId117"/>
    <p:sldId id="2829" r:id="rId118"/>
    <p:sldId id="2830" r:id="rId119"/>
    <p:sldId id="2831" r:id="rId120"/>
    <p:sldId id="2832" r:id="rId121"/>
    <p:sldId id="2833" r:id="rId122"/>
    <p:sldId id="2834" r:id="rId123"/>
    <p:sldId id="2835" r:id="rId124"/>
    <p:sldId id="2836" r:id="rId125"/>
    <p:sldId id="2837" r:id="rId126"/>
    <p:sldId id="2838" r:id="rId127"/>
    <p:sldId id="2839" r:id="rId128"/>
    <p:sldId id="2840" r:id="rId129"/>
    <p:sldId id="2841" r:id="rId130"/>
    <p:sldId id="2842" r:id="rId131"/>
    <p:sldId id="2843" r:id="rId132"/>
    <p:sldId id="2844" r:id="rId133"/>
    <p:sldId id="2845" r:id="rId134"/>
    <p:sldId id="2846" r:id="rId135"/>
    <p:sldId id="2847" r:id="rId136"/>
    <p:sldId id="2848" r:id="rId137"/>
    <p:sldId id="2849" r:id="rId138"/>
    <p:sldId id="2850" r:id="rId139"/>
    <p:sldId id="2851" r:id="rId140"/>
    <p:sldId id="2852" r:id="rId141"/>
    <p:sldId id="2853" r:id="rId142"/>
    <p:sldId id="2854" r:id="rId143"/>
    <p:sldId id="2855" r:id="rId144"/>
    <p:sldId id="2797" r:id="rId145"/>
    <p:sldId id="2798" r:id="rId146"/>
    <p:sldId id="2799" r:id="rId147"/>
    <p:sldId id="2800" r:id="rId148"/>
    <p:sldId id="2801" r:id="rId1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99" userDrawn="1">
          <p15:clr>
            <a:srgbClr val="A4A3A4"/>
          </p15:clr>
        </p15:guide>
        <p15:guide id="5" orient="horz" pos="2568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orient="horz" pos="1820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  <p15:guide id="9" pos="506" userDrawn="1">
          <p15:clr>
            <a:srgbClr val="A4A3A4"/>
          </p15:clr>
        </p15:guide>
        <p15:guide id="10" pos="7174" userDrawn="1">
          <p15:clr>
            <a:srgbClr val="A4A3A4"/>
          </p15:clr>
        </p15:guide>
        <p15:guide id="11" pos="846" userDrawn="1">
          <p15:clr>
            <a:srgbClr val="A4A3A4"/>
          </p15:clr>
        </p15:guide>
        <p15:guide id="12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FF"/>
    <a:srgbClr val="9751CB"/>
    <a:srgbClr val="FF00FF"/>
    <a:srgbClr val="F06D0A"/>
    <a:srgbClr val="F5781B"/>
    <a:srgbClr val="F06436"/>
    <a:srgbClr val="CC00CC"/>
    <a:srgbClr val="4BB0A0"/>
    <a:srgbClr val="43B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7" autoAdjust="0"/>
    <p:restoredTop sz="50000" autoAdjust="0"/>
  </p:normalViewPr>
  <p:slideViewPr>
    <p:cSldViewPr snapToGrid="0" showGuides="1">
      <p:cViewPr varScale="1">
        <p:scale>
          <a:sx n="128" d="100"/>
          <a:sy n="128" d="100"/>
        </p:scale>
        <p:origin x="134" y="91"/>
      </p:cViewPr>
      <p:guideLst>
        <p:guide orient="horz" pos="2432"/>
        <p:guide pos="3840"/>
        <p:guide pos="3999"/>
        <p:guide orient="horz" pos="2568"/>
        <p:guide pos="960"/>
        <p:guide orient="horz" pos="1820"/>
        <p:guide orient="horz" pos="527"/>
        <p:guide pos="506"/>
        <p:guide pos="7174"/>
        <p:guide pos="846"/>
        <p:guide pos="1028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2025-07-07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2025-07-07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바닥글 개체 틀 36">
            <a:extLst>
              <a:ext uri="{FF2B5EF4-FFF2-40B4-BE49-F238E27FC236}">
                <a16:creationId xmlns:a16="http://schemas.microsoft.com/office/drawing/2014/main" id="{C8F435C9-4C5C-41BA-AD2A-958BE7792D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6">
            <a:extLst>
              <a:ext uri="{FF2B5EF4-FFF2-40B4-BE49-F238E27FC236}">
                <a16:creationId xmlns:a16="http://schemas.microsoft.com/office/drawing/2014/main" id="{2F14A397-9FCC-4164-ACD5-F81CDF8E27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1">
  <p:cSld name="1_내지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/>
          <p:nvPr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8"/>
          <p:cNvSpPr/>
          <p:nvPr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6436"/>
              </a:buClr>
              <a:buSzPts val="3000"/>
              <a:buFont typeface="Malgun Gothic"/>
              <a:buNone/>
              <a:defRPr sz="3000" b="1">
                <a:solidFill>
                  <a:srgbClr val="F0643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body" idx="1"/>
          </p:nvPr>
        </p:nvSpPr>
        <p:spPr>
          <a:xfrm>
            <a:off x="1030287" y="1415600"/>
            <a:ext cx="10080625" cy="463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  <a:defRPr sz="1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/>
              <a:t>〉 〉 </a:t>
            </a:r>
            <a:r>
              <a:rPr lang="ko-KR" altLang="en-US"/>
              <a:t>혼자 공부하는 머신러닝</a:t>
            </a:r>
            <a:r>
              <a:rPr lang="en-US" altLang="ko-KR"/>
              <a:t>+</a:t>
            </a:r>
            <a:r>
              <a:rPr lang="ko-KR" altLang="en-US"/>
              <a:t>딥러닝</a:t>
            </a:r>
            <a:r>
              <a:rPr lang="en-US" altLang="ko-KR"/>
              <a:t>(</a:t>
            </a:r>
            <a:r>
              <a:rPr lang="ko-KR" altLang="en-US"/>
              <a:t>개정판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7967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  <p:sldLayoutId id="2147483686" r:id="rId7"/>
    <p:sldLayoutId id="2147483692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350" y="1780334"/>
            <a:ext cx="7291312" cy="3591827"/>
          </a:xfrm>
        </p:spPr>
        <p:txBody>
          <a:bodyPr/>
          <a:lstStyle/>
          <a:p>
            <a:r>
              <a:rPr lang="ko-KR" altLang="en-US" dirty="0"/>
              <a:t>혼자 공부하는</a:t>
            </a:r>
            <a:br>
              <a:rPr lang="en-US" altLang="ko-KR" dirty="0"/>
            </a:br>
            <a:r>
              <a:rPr lang="ko-KR" altLang="en-US" dirty="0"/>
              <a:t>머신러닝</a:t>
            </a:r>
            <a:r>
              <a:rPr lang="en-US" altLang="ko-KR" dirty="0"/>
              <a:t>+</a:t>
            </a:r>
            <a:r>
              <a:rPr lang="ko-KR" altLang="en-US"/>
              <a:t>딥러닝</a:t>
            </a:r>
            <a:r>
              <a:rPr lang="en-US" altLang="ko-KR" sz="3600"/>
              <a:t>(</a:t>
            </a:r>
            <a:r>
              <a:rPr lang="ko-KR" altLang="en-US" sz="3600" dirty="0"/>
              <a:t>개정판</a:t>
            </a:r>
            <a:r>
              <a:rPr lang="en-US" altLang="ko-KR" sz="3600" dirty="0"/>
              <a:t>)</a:t>
            </a:r>
            <a:endParaRPr lang="ko-Kore-KR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20350" y="851445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CHAPTER </a:t>
            </a:r>
            <a:r>
              <a:rPr lang="en-US" altLang="ko-KR"/>
              <a:t>10</a:t>
            </a:r>
            <a:r>
              <a:rPr lang="en-US"/>
              <a:t> </a:t>
            </a:r>
            <a:r>
              <a:rPr lang="ko-KR" altLang="en-US"/>
              <a:t>언어 모델을 위한 신경망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FAE3BD-098F-D129-6452-35B8638996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0081" y="1334815"/>
            <a:ext cx="2425798" cy="34289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72A9-E2B5-CB73-9B5F-C686CC39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5F8ABE-D064-5622-9824-FC952C3F4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/>
              <a:t>순환 신경망을 사용한 인코더</a:t>
            </a:r>
            <a:r>
              <a:rPr lang="en-US" altLang="ko-KR"/>
              <a:t>-</a:t>
            </a:r>
            <a:r>
              <a:rPr lang="ko-KR" altLang="en-US"/>
              <a:t>디코더 네트워크</a:t>
            </a:r>
            <a:endParaRPr lang="ko-KR" altLang="en-US" dirty="0"/>
          </a:p>
          <a:p>
            <a:pPr lvl="1"/>
            <a:r>
              <a:rPr lang="ko-KR" altLang="en-US"/>
              <a:t>자기회귀 모델</a:t>
            </a:r>
            <a:r>
              <a:rPr lang="en-US" altLang="ko-KR"/>
              <a:t>(autoregressive model)</a:t>
            </a:r>
          </a:p>
          <a:p>
            <a:pPr lvl="2"/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/>
              <a:t>디코더 구조에서는 번역할 문장이 길어질수록 초기에 입력된 내용을 기억하기 어려움</a:t>
            </a:r>
            <a:endParaRPr lang="en-US" altLang="ko-KR"/>
          </a:p>
          <a:p>
            <a:pPr lvl="2"/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디코더 신경망은 인코더의 마지막 은닉 상태만 참고하여 번역을 수행하기 때문에 문제가 더 심해짐</a:t>
            </a:r>
          </a:p>
          <a:p>
            <a:pPr lvl="2"/>
            <a:r>
              <a:rPr lang="ko-KR" altLang="en-US"/>
              <a:t>또한 인코더와 디코더는 텍스트를 한 토큰씩 처리</a:t>
            </a:r>
            <a:endParaRPr lang="en-US" altLang="ko-KR"/>
          </a:p>
          <a:p>
            <a:pPr lvl="3"/>
            <a:r>
              <a:rPr lang="ko-KR" altLang="en-US"/>
              <a:t>입력할 때도 한 토큰씩 받고</a:t>
            </a:r>
            <a:r>
              <a:rPr lang="en-US" altLang="ko-KR"/>
              <a:t>, </a:t>
            </a:r>
            <a:r>
              <a:rPr lang="ko-KR" altLang="en-US"/>
              <a:t>출력할 때도 한 토큰씩 생성해야 하므로 속도가 느림</a:t>
            </a:r>
            <a:endParaRPr lang="en-US" altLang="ko-KR"/>
          </a:p>
          <a:p>
            <a:pPr lvl="2"/>
            <a:r>
              <a:rPr lang="ko-KR" altLang="en-US"/>
              <a:t>자기회귀 모델</a:t>
            </a:r>
            <a:endParaRPr lang="en-US" altLang="ko-KR"/>
          </a:p>
          <a:p>
            <a:pPr lvl="3"/>
            <a:r>
              <a:rPr lang="ko-KR" altLang="en-US"/>
              <a:t>디코더는 “</a:t>
            </a:r>
            <a:r>
              <a:rPr lang="en-US" altLang="ko-KR"/>
              <a:t>I”</a:t>
            </a:r>
            <a:r>
              <a:rPr lang="ko-KR" altLang="en-US"/>
              <a:t>라는 토큰을 생성한 후</a:t>
            </a:r>
            <a:r>
              <a:rPr lang="en-US" altLang="ko-KR"/>
              <a:t>, </a:t>
            </a:r>
            <a:r>
              <a:rPr lang="ko-KR" altLang="en-US"/>
              <a:t>인코더의 마지막 은닉 상태와 자신의 은닉 상태를 활용해 “</a:t>
            </a:r>
            <a:r>
              <a:rPr lang="en-US" altLang="ko-KR"/>
              <a:t>love”</a:t>
            </a:r>
            <a:r>
              <a:rPr lang="ko-KR" altLang="en-US"/>
              <a:t>를 만듦</a:t>
            </a:r>
            <a:endParaRPr lang="en-US" altLang="ko-KR"/>
          </a:p>
          <a:p>
            <a:pPr lvl="3"/>
            <a:r>
              <a:rPr lang="en-US" altLang="ko-KR"/>
              <a:t>“I love”</a:t>
            </a:r>
            <a:r>
              <a:rPr lang="ko-KR" altLang="en-US"/>
              <a:t>를 생성한 후 같은 방식으로 인코더의 마지막 은닉 상태와 자신의 은닉 상태를 활용해 </a:t>
            </a:r>
            <a:r>
              <a:rPr lang="en-US" altLang="ko-KR"/>
              <a:t>“you”</a:t>
            </a:r>
            <a:r>
              <a:rPr lang="ko-KR" altLang="en-US"/>
              <a:t>를 출력</a:t>
            </a:r>
            <a:endParaRPr lang="en-US" altLang="ko-KR"/>
          </a:p>
          <a:p>
            <a:pPr lvl="3"/>
            <a:r>
              <a:rPr lang="ko-KR" altLang="en-US"/>
              <a:t>이처럼 디코더는 이전에 생성한 토큰을 참고하면서 다음 토큰을 생성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F57C453-EB0C-468F-7E0A-6F23246D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AA43C-2BE6-C02F-C0F4-4911691B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D9E45DA-0762-C289-BA58-1069E95BD9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546995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D68E-D379-8F6E-D9F8-CAC35AAA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2100D63-CA1C-9901-5A80-E8706F9CC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en-US" altLang="ko-KR"/>
              <a:t>RMS </a:t>
            </a:r>
            <a:r>
              <a:rPr lang="ko-KR" altLang="en-US"/>
              <a:t>정규화</a:t>
            </a:r>
            <a:r>
              <a:rPr lang="en-US" altLang="ko-KR"/>
              <a:t>(root mean square normalization)</a:t>
            </a:r>
          </a:p>
          <a:p>
            <a:pPr lvl="2"/>
            <a:r>
              <a:rPr lang="ko-KR" altLang="en-US"/>
              <a:t>층 정규화의 변종 </a:t>
            </a:r>
            <a:r>
              <a:rPr lang="en-US" altLang="ko-KR"/>
              <a:t>- </a:t>
            </a:r>
            <a:r>
              <a:rPr lang="ko-KR" altLang="en-US"/>
              <a:t>정규화를 할 때 평균을 구하지 않는 방법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장에서 표준점수를 계산할 때 </a:t>
            </a:r>
            <a:r>
              <a:rPr lang="en-US" altLang="ko-KR"/>
              <a:t>- </a:t>
            </a:r>
            <a:r>
              <a:rPr lang="ko-KR" altLang="en-US"/>
              <a:t>입력에서 평균을 빼고 표준편차로 나눔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층 정규화도 기본적으로 이와 같은 방식을 사용</a:t>
            </a:r>
          </a:p>
          <a:p>
            <a:pPr lvl="2"/>
            <a:r>
              <a:rPr lang="en-US" altLang="ko-KR"/>
              <a:t>RMS </a:t>
            </a:r>
            <a:r>
              <a:rPr lang="ko-KR" altLang="en-US"/>
              <a:t>정규화는 입력에서 평균을 빼지 않고</a:t>
            </a:r>
            <a:r>
              <a:rPr lang="en-US" altLang="ko-KR"/>
              <a:t>, </a:t>
            </a:r>
            <a:r>
              <a:rPr lang="ko-KR" altLang="en-US"/>
              <a:t>표준편차를 구할 때도 평균을 사용하지 않는 방법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8BBBEC-889E-5C35-752E-5F21C446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A70A02-ACC8-EDBE-6009-31DC9DC8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D487446-9EB1-2AFA-9414-510E5B62E2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96414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5CFC4-330C-E9D3-B4ED-F2F13D7B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F4FEAA-94C8-1420-B96F-4BDBD71C0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ko-KR" altLang="en-US"/>
              <a:t>정규화의 예</a:t>
            </a:r>
            <a:endParaRPr lang="en-US" altLang="ko-KR"/>
          </a:p>
          <a:p>
            <a:pPr lvl="2"/>
            <a:r>
              <a:rPr lang="ko-KR" altLang="en-US"/>
              <a:t>다음과 같이 다섯 개의 원소를 가진 배열을 정규화한다고 가정</a:t>
            </a:r>
            <a:endParaRPr lang="en-US" altLang="ko-KR"/>
          </a:p>
          <a:p>
            <a:pPr lvl="3"/>
            <a:r>
              <a:rPr lang="en-US" altLang="ko-KR"/>
              <a:t>1</a:t>
            </a:r>
            <a:r>
              <a:rPr lang="ko-KR" altLang="en-US"/>
              <a:t>에서 </a:t>
            </a:r>
            <a:r>
              <a:rPr lang="en-US" altLang="ko-KR"/>
              <a:t>5</a:t>
            </a:r>
            <a:r>
              <a:rPr lang="ko-KR" altLang="en-US"/>
              <a:t>까지의 값으로 이루어져 있으므로 평균은 </a:t>
            </a:r>
            <a:r>
              <a:rPr lang="en-US" altLang="ko-KR"/>
              <a:t>3</a:t>
            </a:r>
          </a:p>
          <a:p>
            <a:pPr lvl="3"/>
            <a:r>
              <a:rPr lang="ko-KR" altLang="en-US"/>
              <a:t>분산은 각 원소에서 평균을 뺀 후 제곱한 후</a:t>
            </a:r>
            <a:r>
              <a:rPr lang="en-US" altLang="ko-KR"/>
              <a:t>, </a:t>
            </a:r>
            <a:r>
              <a:rPr lang="ko-KR" altLang="en-US"/>
              <a:t>전체 원소 개수로 나누어 계산</a:t>
            </a:r>
            <a:endParaRPr lang="en-US" altLang="ko-KR"/>
          </a:p>
          <a:p>
            <a:pPr lvl="3"/>
            <a:r>
              <a:rPr lang="ko-KR" altLang="en-US"/>
              <a:t>분산을 제곱근하면 표준편차</a:t>
            </a:r>
            <a:endParaRPr lang="en-US" altLang="ko-KR"/>
          </a:p>
          <a:p>
            <a:pPr lvl="3"/>
            <a:r>
              <a:rPr lang="ko-KR" altLang="en-US"/>
              <a:t>정규화를 할 때는 각 원소에서 평균을 빼고 표준편차로 나눔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8400489-918A-F950-B2D9-B28DFCC2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70D4C5-CED5-E14C-B958-27E2C0C2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6F04864-C3A4-E082-638F-A7E5BF5A9E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3D452C-9322-E210-5693-2CD729D6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94" y="3484078"/>
            <a:ext cx="8936412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95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5284-19F7-C172-848B-8A592488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BB86FD3-D55D-DF90-1C4C-DFF11CCD9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en-US" altLang="ko-KR"/>
              <a:t>RMS </a:t>
            </a:r>
            <a:r>
              <a:rPr lang="ko-KR" altLang="en-US"/>
              <a:t>정규화의 예</a:t>
            </a:r>
            <a:endParaRPr lang="en-US" altLang="ko-KR"/>
          </a:p>
          <a:p>
            <a:pPr lvl="2"/>
            <a:r>
              <a:rPr lang="ko-KR" altLang="en-US"/>
              <a:t>앞의 과정에서 평균을 사용하지 않는 방법</a:t>
            </a:r>
            <a:endParaRPr lang="en-US" altLang="ko-KR"/>
          </a:p>
          <a:p>
            <a:pPr lvl="3"/>
            <a:r>
              <a:rPr lang="ko-KR" altLang="en-US"/>
              <a:t>분산은 각원소의 제곱을 모두 더한 다음 전체 원소 개수로 나눔</a:t>
            </a:r>
            <a:endParaRPr lang="en-US" altLang="ko-KR"/>
          </a:p>
          <a:p>
            <a:pPr lvl="3"/>
            <a:r>
              <a:rPr lang="ko-KR" altLang="en-US"/>
              <a:t>정규화를 할 때는 각 원소에서 평균을 빼지 않고 원소에 그대로 표준편차를 나누어 줌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1"/>
            <a:r>
              <a:rPr lang="en-US" altLang="ko-KR"/>
              <a:t>RMS </a:t>
            </a:r>
            <a:r>
              <a:rPr lang="ko-KR" altLang="en-US"/>
              <a:t>정규화를 사용하면 평균을 계산하지 않아도 되므로 계산 속도가 빠름</a:t>
            </a:r>
            <a:endParaRPr lang="en-US" altLang="ko-KR"/>
          </a:p>
          <a:p>
            <a:pPr lvl="1"/>
            <a:r>
              <a:rPr lang="ko-KR" altLang="en-US"/>
              <a:t>또 평균을 사용해 데이터를 중심에 맞추지 않아도 모델의 성능에 큰 영향을 미치지 않는다고 알려짐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D08CCC-CEEE-B244-15B0-EAB2C8FF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495394-6B82-9864-26A8-8DF1B903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D777BAC-DAA5-176B-2EAC-70E2A0CD38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D22BFA-5F13-330C-817A-2E708879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50" y="2695576"/>
            <a:ext cx="7369225" cy="16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46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CEAA-1913-CA5D-8B17-A78505B94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B0FB61B-D352-E1D6-73BB-128BCBA9D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ko-KR" altLang="en-US"/>
              <a:t>최근 </a:t>
            </a:r>
            <a:r>
              <a:rPr lang="en-US" altLang="ko-KR"/>
              <a:t>LLM</a:t>
            </a:r>
            <a:r>
              <a:rPr lang="ko-KR" altLang="en-US"/>
              <a:t>은 이런 정규화를 어텐션 층 다음이 아니라 어텐션 이전에 두는 경향</a:t>
            </a:r>
            <a:endParaRPr lang="en-US" altLang="ko-KR"/>
          </a:p>
          <a:p>
            <a:pPr lvl="1"/>
            <a:r>
              <a:rPr lang="en-US" altLang="ko-KR"/>
              <a:t>EXAONE</a:t>
            </a:r>
            <a:r>
              <a:rPr lang="ko-KR" altLang="en-US"/>
              <a:t>도 마찬가지로 어텐션 층 이전과 피드포워드 네트워크 이전에 </a:t>
            </a:r>
            <a:r>
              <a:rPr lang="en-US" altLang="ko-KR"/>
              <a:t>RMS </a:t>
            </a:r>
            <a:r>
              <a:rPr lang="ko-KR" altLang="en-US"/>
              <a:t>정규화를 적용</a:t>
            </a:r>
            <a:endParaRPr lang="en-US" altLang="ko-KR"/>
          </a:p>
          <a:p>
            <a:pPr lvl="2"/>
            <a:r>
              <a:rPr lang="en-US" altLang="ko-KR"/>
              <a:t>24</a:t>
            </a:r>
            <a:r>
              <a:rPr lang="ko-KR" altLang="en-US"/>
              <a:t>억 파라미터 버전을 기준으로 이런 요소를 디코더 블록에 나타내면 아래 그림과 같음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321D008-0499-3CB7-6C9E-615E8A6C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D40A21-7ED8-6170-3CF5-F949701F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57937F5-31F0-04E8-3C7B-EC937371AB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B1C7A-8086-0CD7-C1E7-29792C5A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51" y="2472495"/>
            <a:ext cx="9887032" cy="31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18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EE7F-5CC2-48C9-8B81-601D16F6E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9F4356A-ECC1-C9A3-DAAD-D180E44B8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2"/>
            <a:r>
              <a:rPr lang="ko-KR" altLang="en-US"/>
              <a:t>디코더 블록은 층 정규화부터 시작</a:t>
            </a:r>
            <a:endParaRPr lang="en-US" altLang="ko-KR"/>
          </a:p>
          <a:p>
            <a:pPr lvl="3"/>
            <a:r>
              <a:rPr lang="en-US" altLang="ko-KR"/>
              <a:t>24</a:t>
            </a:r>
            <a:r>
              <a:rPr lang="ko-KR" altLang="en-US"/>
              <a:t>억 파라미터 버전의 은닉 벡터 크기는 </a:t>
            </a:r>
            <a:r>
              <a:rPr lang="en-US" altLang="ko-KR"/>
              <a:t>2,560 - </a:t>
            </a:r>
            <a:r>
              <a:rPr lang="ko-KR" altLang="en-US"/>
              <a:t>이를 </a:t>
            </a:r>
            <a:r>
              <a:rPr lang="en-US" altLang="ko-KR"/>
              <a:t>80</a:t>
            </a:r>
            <a:r>
              <a:rPr lang="ko-KR" altLang="en-US"/>
              <a:t>개씩 나누어 </a:t>
            </a:r>
            <a:r>
              <a:rPr lang="en-US" altLang="ko-KR"/>
              <a:t>32</a:t>
            </a:r>
            <a:r>
              <a:rPr lang="ko-KR" altLang="en-US"/>
              <a:t>개의 헤드에 입력</a:t>
            </a:r>
            <a:endParaRPr lang="en-US" altLang="ko-KR"/>
          </a:p>
          <a:p>
            <a:pPr lvl="3"/>
            <a:r>
              <a:rPr lang="ko-KR" altLang="en-US"/>
              <a:t>그룹 쿼리 어텐션을 사용하며 키와 값의 헤드는 </a:t>
            </a:r>
            <a:r>
              <a:rPr lang="en-US" altLang="ko-KR"/>
              <a:t>8</a:t>
            </a:r>
            <a:r>
              <a:rPr lang="ko-KR" altLang="en-US"/>
              <a:t>개</a:t>
            </a:r>
            <a:endParaRPr lang="en-US" altLang="ko-KR"/>
          </a:p>
          <a:p>
            <a:pPr lvl="3"/>
            <a:r>
              <a:rPr lang="ko-KR" altLang="en-US"/>
              <a:t>어텐션 층이 출력한 벡터의 크기는 다시 </a:t>
            </a:r>
            <a:r>
              <a:rPr lang="en-US" altLang="ko-KR"/>
              <a:t>2,560</a:t>
            </a:r>
            <a:r>
              <a:rPr lang="ko-KR" altLang="en-US"/>
              <a:t>이 되고 잔차 연결을 지나 다시 층 정규화를 거침</a:t>
            </a:r>
            <a:endParaRPr lang="en-US" altLang="ko-KR"/>
          </a:p>
          <a:p>
            <a:pPr lvl="2"/>
            <a:r>
              <a:rPr lang="ko-KR" altLang="en-US"/>
              <a:t>피드포워드 네트워크</a:t>
            </a:r>
            <a:endParaRPr lang="en-US" altLang="ko-KR"/>
          </a:p>
          <a:p>
            <a:pPr lvl="3"/>
            <a:r>
              <a:rPr lang="ko-KR" altLang="en-US"/>
              <a:t>실루 활성화 함수를 사용하며 두 개의 밀집층 중에서 하나에만 적용</a:t>
            </a:r>
            <a:endParaRPr lang="en-US" altLang="ko-KR"/>
          </a:p>
          <a:p>
            <a:pPr lvl="3"/>
            <a:r>
              <a:rPr lang="ko-KR" altLang="en-US"/>
              <a:t>두 밀집층은 은닉 벡터의 크기를 늘려 </a:t>
            </a:r>
            <a:r>
              <a:rPr lang="en-US" altLang="ko-KR"/>
              <a:t>7,168</a:t>
            </a:r>
            <a:r>
              <a:rPr lang="ko-KR" altLang="en-US"/>
              <a:t>로 만듦</a:t>
            </a:r>
            <a:endParaRPr lang="en-US" altLang="ko-KR"/>
          </a:p>
          <a:p>
            <a:pPr lvl="3"/>
            <a:r>
              <a:rPr lang="ko-KR" altLang="en-US"/>
              <a:t>두 밀집층의 결과를 곱한 후 마지막 밀집층에서 은닉 벡터의 크기는 다시 </a:t>
            </a:r>
            <a:r>
              <a:rPr lang="en-US" altLang="ko-KR"/>
              <a:t>2,560</a:t>
            </a:r>
            <a:r>
              <a:rPr lang="ko-KR" altLang="en-US"/>
              <a:t>으로 줄어듬</a:t>
            </a:r>
            <a:endParaRPr lang="en-US" altLang="ko-KR"/>
          </a:p>
          <a:p>
            <a:pPr lvl="3"/>
            <a:r>
              <a:rPr lang="ko-KR" altLang="en-US"/>
              <a:t>이런 디코더 블록을 </a:t>
            </a:r>
            <a:r>
              <a:rPr lang="en-US" altLang="ko-KR"/>
              <a:t>30</a:t>
            </a:r>
            <a:r>
              <a:rPr lang="ko-KR" altLang="en-US"/>
              <a:t>개 쌓음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D8E7A52-D097-AD96-66AF-869D9DD5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18D770-1C63-A36E-FABF-ED1FD6CE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51D9420-A743-74D2-4E52-03A711E381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20484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1B490-2F67-E06C-8C6D-456A96C1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376F6C3-91EF-9619-B5E8-EE4DBD0F7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en-US" altLang="ko-KR"/>
              <a:t>24</a:t>
            </a:r>
            <a:r>
              <a:rPr lang="ko-KR" altLang="en-US"/>
              <a:t>억 파라미터 버전의 </a:t>
            </a:r>
            <a:r>
              <a:rPr lang="en-US" altLang="ko-KR"/>
              <a:t>EXAONE </a:t>
            </a:r>
            <a:r>
              <a:rPr lang="ko-KR" altLang="en-US"/>
              <a:t>전체 구조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토큰 아이디가 임베딩 층을 통과해 </a:t>
            </a:r>
            <a:r>
              <a:rPr lang="en-US" altLang="ko-KR"/>
              <a:t>2,560</a:t>
            </a:r>
            <a:r>
              <a:rPr lang="ko-KR" altLang="en-US"/>
              <a:t>차원의 벡터로 변환되고 드롭아웃 층을 지남</a:t>
            </a:r>
            <a:endParaRPr lang="en-US" altLang="ko-KR"/>
          </a:p>
          <a:p>
            <a:pPr lvl="2"/>
            <a:r>
              <a:rPr lang="ko-KR" altLang="en-US"/>
              <a:t>그다음 앞서 소개한 디코더 블록 </a:t>
            </a:r>
            <a:r>
              <a:rPr lang="en-US" altLang="ko-KR"/>
              <a:t>30</a:t>
            </a:r>
            <a:r>
              <a:rPr lang="ko-KR" altLang="en-US"/>
              <a:t>개를 통과</a:t>
            </a:r>
            <a:endParaRPr lang="en-US" altLang="ko-KR"/>
          </a:p>
          <a:p>
            <a:pPr lvl="2"/>
            <a:r>
              <a:rPr lang="ko-KR" altLang="en-US"/>
              <a:t>마지막에 층 정규화를 거치고 밀집층을 통과하면서 어휘 사전 크기인 </a:t>
            </a:r>
            <a:r>
              <a:rPr lang="en-US" altLang="ko-KR"/>
              <a:t>102,400 </a:t>
            </a:r>
            <a:r>
              <a:rPr lang="ko-KR" altLang="en-US"/>
              <a:t>크기의 벡터를 출력</a:t>
            </a:r>
            <a:endParaRPr lang="en-US" altLang="ko-KR"/>
          </a:p>
          <a:p>
            <a:pPr lvl="2"/>
            <a:r>
              <a:rPr lang="ko-KR" altLang="en-US"/>
              <a:t>이 출력에 소프트맥스 함수를 적용하면 어휘 사전에 있는 모든 토큰에 대한 확률처럼 생각할 수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DF33E14-8E67-F5EC-39D7-56BA21FA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2EAAF4-5AF1-8EC0-60F7-FCE3D28C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409EC7F-F390-C57C-E5A9-BA61A4CCE5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5320E-880B-5845-6A8B-CB98A9F4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638300"/>
            <a:ext cx="9101539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93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84C66-375A-838D-9247-4BD5A8E4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174736C-85A3-865A-8D8B-8A4E3CA84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en-US" altLang="ko-KR"/>
              <a:t>EXAONE</a:t>
            </a:r>
            <a:r>
              <a:rPr lang="ko-KR" altLang="en-US"/>
              <a:t>은 별도의 밀집층을 사용</a:t>
            </a:r>
            <a:endParaRPr lang="en-US" altLang="ko-KR"/>
          </a:p>
          <a:p>
            <a:pPr lvl="2"/>
            <a:r>
              <a:rPr lang="ko-KR" altLang="en-US"/>
              <a:t>위치 임베딩이 없음</a:t>
            </a:r>
            <a:endParaRPr lang="en-US" altLang="ko-KR"/>
          </a:p>
          <a:p>
            <a:pPr lvl="2"/>
            <a:r>
              <a:rPr lang="en-US" altLang="ko-KR"/>
              <a:t>EXAONE</a:t>
            </a:r>
            <a:r>
              <a:rPr lang="ko-KR" altLang="en-US"/>
              <a:t>이 사용하는 위치 임베딩은 디코더 블록의 어텐션 층 안에 포함</a:t>
            </a:r>
            <a:endParaRPr lang="en-US" altLang="ko-KR"/>
          </a:p>
          <a:p>
            <a:pPr lvl="1"/>
            <a:r>
              <a:rPr lang="ko-KR" altLang="en-US"/>
              <a:t>로터리 위치 임베딩</a:t>
            </a:r>
            <a:r>
              <a:rPr lang="en-US" altLang="ko-KR"/>
              <a:t>(rotary position embedding, RoPE)</a:t>
            </a:r>
          </a:p>
          <a:p>
            <a:pPr lvl="2"/>
            <a:r>
              <a:rPr lang="en-US" altLang="ko-KR"/>
              <a:t>EXAONE</a:t>
            </a:r>
            <a:r>
              <a:rPr lang="ko-KR" altLang="en-US"/>
              <a:t>을 비롯해 최근 </a:t>
            </a:r>
            <a:r>
              <a:rPr lang="en-US" altLang="ko-KR"/>
              <a:t>LLM</a:t>
            </a:r>
            <a:r>
              <a:rPr lang="ko-KR" altLang="en-US"/>
              <a:t>에서 널리 사용되는 위치 임베딩 방식</a:t>
            </a:r>
            <a:endParaRPr lang="en-US" altLang="ko-KR"/>
          </a:p>
          <a:p>
            <a:pPr lvl="2"/>
            <a:r>
              <a:rPr lang="ko-KR" altLang="en-US"/>
              <a:t>로터리 위치 임베딩은 쿼리와 키 벡터를 서로 다른 각도로 회전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이렇게 회전시킨 두 벡터를 곱하면 그 결과에 두 벡터의 상대적인 각도 차이를 인코딩</a:t>
            </a:r>
            <a:endParaRPr lang="en-US" altLang="ko-KR"/>
          </a:p>
          <a:p>
            <a:pPr lvl="1"/>
            <a:r>
              <a:rPr lang="ko-KR" altLang="en-US"/>
              <a:t>절대 위치 인코딩</a:t>
            </a:r>
            <a:endParaRPr lang="en-US" altLang="ko-KR"/>
          </a:p>
          <a:p>
            <a:pPr lvl="2"/>
            <a:r>
              <a:rPr lang="ko-KR" altLang="en-US"/>
              <a:t>기존의 위치 인코딩과 위치 임베딩 </a:t>
            </a:r>
            <a:r>
              <a:rPr lang="en-US" altLang="ko-KR"/>
              <a:t>-</a:t>
            </a:r>
            <a:r>
              <a:rPr lang="ko-KR" altLang="en-US"/>
              <a:t> 토큰의 절대적인 위치 인덱스를 벡터로 변</a:t>
            </a:r>
            <a:endParaRPr lang="en-US" altLang="ko-KR"/>
          </a:p>
          <a:p>
            <a:pPr lvl="1"/>
            <a:r>
              <a:rPr lang="ko-KR" altLang="en-US"/>
              <a:t>상대 위치 인코딩</a:t>
            </a:r>
            <a:endParaRPr lang="en-US" altLang="ko-KR"/>
          </a:p>
          <a:p>
            <a:pPr lvl="2"/>
            <a:r>
              <a:rPr lang="ko-KR" altLang="en-US"/>
              <a:t>로터리 위치 임베딩은 쿼리와 키의 상대적인 각도 차이를 표현</a:t>
            </a:r>
            <a:endParaRPr lang="en-US" altLang="ko-KR"/>
          </a:p>
          <a:p>
            <a:pPr lvl="2"/>
            <a:r>
              <a:rPr lang="ko-KR" altLang="en-US"/>
              <a:t>로터리 위치 임베딩은 별도의 위치 임베딩 벡터를 만들지 않기 때문에 계산이 간단하고 트랜스포머 모델의 </a:t>
            </a:r>
            <a:br>
              <a:rPr lang="en-US" altLang="ko-KR"/>
            </a:br>
            <a:r>
              <a:rPr lang="ko-KR" altLang="en-US"/>
              <a:t>성능도 향상시킨다고 알려짐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8E03C19-C92B-558A-9125-18085509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13A874-4D31-93F4-E5E9-BF8C36A8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DB3DCBC-913B-33F6-8C6A-2AF2EB342E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991973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ED66F-A665-55B5-DBEE-01CE0214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7BFA891-8BA7-4439-56A0-182FA282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EXAONE-3.5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en-US" altLang="ko-KR"/>
              <a:t>EXAONE-3.5</a:t>
            </a:r>
            <a:r>
              <a:rPr lang="ko-KR" altLang="en-US"/>
              <a:t>의 </a:t>
            </a:r>
            <a:r>
              <a:rPr lang="en-US" altLang="ko-KR"/>
              <a:t>24</a:t>
            </a:r>
            <a:r>
              <a:rPr lang="ko-KR" altLang="en-US"/>
              <a:t>억 파라미터 버전을 사용</a:t>
            </a:r>
            <a:endParaRPr lang="en-US" altLang="ko-KR"/>
          </a:p>
          <a:p>
            <a:pPr lvl="2"/>
            <a:r>
              <a:rPr lang="en-US" altLang="ko-KR"/>
              <a:t>EXAONE-3.5</a:t>
            </a:r>
            <a:r>
              <a:rPr lang="ko-KR" altLang="en-US"/>
              <a:t>의 전체 모델은 허깅페이스 사이트</a:t>
            </a:r>
            <a:r>
              <a:rPr lang="en-US" altLang="ko-KR"/>
              <a:t>(https://bit.ly/4gsiHHF)</a:t>
            </a:r>
            <a:r>
              <a:rPr lang="ko-KR" altLang="en-US"/>
              <a:t>를 참고</a:t>
            </a:r>
            <a:endParaRPr lang="en-US" altLang="ko-KR"/>
          </a:p>
          <a:p>
            <a:pPr lvl="2"/>
            <a:r>
              <a:rPr lang="en-US" altLang="ko-KR"/>
              <a:t>AutoTokenizer </a:t>
            </a:r>
            <a:r>
              <a:rPr lang="ko-KR" altLang="en-US"/>
              <a:t>클래스의</a:t>
            </a:r>
            <a:r>
              <a:rPr lang="en-US" altLang="ko-KR"/>
              <a:t> from_pretrained ( ) </a:t>
            </a:r>
            <a:r>
              <a:rPr lang="ko-KR" altLang="en-US"/>
              <a:t>클래스 메서드로 </a:t>
            </a:r>
            <a:r>
              <a:rPr lang="en-US" altLang="ko-KR"/>
              <a:t>EXAONE</a:t>
            </a:r>
            <a:r>
              <a:rPr lang="ko-KR" altLang="en-US"/>
              <a:t>의 토크나이저를 로드</a:t>
            </a:r>
            <a:endParaRPr lang="en-US" altLang="ko-KR"/>
          </a:p>
          <a:p>
            <a:pPr lvl="3"/>
            <a:r>
              <a:rPr lang="ko-KR" altLang="en-US"/>
              <a:t>불러올 토크나이저 이름은 모델 이름을 지정할 때와 동일하게 허깅페이스의 경로를 전달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BB2199-253C-0802-7E6F-0DFAC168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B5B1EF-26D8-7DEF-C2DF-0CB41039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C444107-6565-9173-33B8-4572DBF34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568CF7D-EB9F-FD32-A2E4-0ADFA4BCA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75946"/>
              </p:ext>
            </p:extLst>
          </p:nvPr>
        </p:nvGraphicFramePr>
        <p:xfrm>
          <a:off x="1631950" y="2799715"/>
          <a:ext cx="56451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transformers import AutoTokenizer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exaone_tokenizer = AutoTokenizer.from_pretrained(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"LGAI-EXAONE/EXAONE-3.5-2.4B-Instruct")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993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3AC6C-6E8C-ADAA-2F74-084D6938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993A4BA-5E5D-05F0-4BF8-049AA7615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EXAONE-3.5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2"/>
            <a:r>
              <a:rPr lang="en-US" altLang="ko-KR"/>
              <a:t>pipeline ( ) </a:t>
            </a:r>
            <a:r>
              <a:rPr lang="ko-KR" altLang="en-US"/>
              <a:t>함수의 </a:t>
            </a:r>
            <a:r>
              <a:rPr lang="en-US" altLang="ko-KR"/>
              <a:t>tokenizer </a:t>
            </a:r>
            <a:r>
              <a:rPr lang="ko-KR" altLang="en-US"/>
              <a:t>매개변수로 </a:t>
            </a:r>
            <a:r>
              <a:rPr lang="en-US" altLang="ko-KR"/>
              <a:t>exaone_tokenizer</a:t>
            </a:r>
            <a:r>
              <a:rPr lang="ko-KR" altLang="en-US"/>
              <a:t>를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3"/>
            <a:r>
              <a:rPr lang="en-US" altLang="ko-KR"/>
              <a:t>tokenizer </a:t>
            </a:r>
            <a:r>
              <a:rPr lang="ko-KR" altLang="en-US"/>
              <a:t>외에도 </a:t>
            </a:r>
            <a:r>
              <a:rPr lang="en-US" altLang="ko-KR"/>
              <a:t>trust_remote_code </a:t>
            </a:r>
            <a:r>
              <a:rPr lang="ko-KR" altLang="en-US"/>
              <a:t>매개변수가 추가됨</a:t>
            </a:r>
            <a:endParaRPr lang="en-US" altLang="ko-KR"/>
          </a:p>
          <a:p>
            <a:pPr lvl="3"/>
            <a:r>
              <a:rPr lang="ko-KR" altLang="en-US"/>
              <a:t>허깅페이스에 있는 모델은 </a:t>
            </a:r>
            <a:r>
              <a:rPr lang="en-US" altLang="ko-KR"/>
              <a:t>transformers </a:t>
            </a:r>
            <a:r>
              <a:rPr lang="ko-KR" altLang="en-US"/>
              <a:t>패키지의 코드 외에 독자적인 코드로 모델을 정의할 수 있음</a:t>
            </a:r>
            <a:br>
              <a:rPr lang="en-US" altLang="ko-KR"/>
            </a:br>
            <a:r>
              <a:rPr lang="en-US" altLang="ko-KR"/>
              <a:t>- EXAONE</a:t>
            </a:r>
            <a:r>
              <a:rPr lang="ko-KR" altLang="en-US"/>
              <a:t>이 바로 이런 경우에 해당</a:t>
            </a:r>
            <a:endParaRPr lang="en-US" altLang="ko-KR"/>
          </a:p>
          <a:p>
            <a:pPr lvl="3"/>
            <a:r>
              <a:rPr lang="ko-KR" altLang="en-US"/>
              <a:t>이런 코드는 실행하기 전에 사용자에게 실행 여부를 물음</a:t>
            </a:r>
            <a:endParaRPr lang="en-US" altLang="ko-KR"/>
          </a:p>
          <a:p>
            <a:pPr lvl="4"/>
            <a:r>
              <a:rPr lang="en-US" altLang="ko-KR"/>
              <a:t>trust_remote_code</a:t>
            </a:r>
            <a:r>
              <a:rPr lang="ko-KR" altLang="en-US"/>
              <a:t>를 </a:t>
            </a:r>
            <a:r>
              <a:rPr lang="en-US" altLang="ko-KR"/>
              <a:t>True</a:t>
            </a:r>
            <a:r>
              <a:rPr lang="ko-KR" altLang="en-US"/>
              <a:t>로 설정하면 코드를 신뢰한다고 가정하고 일일이 실행할지 여부를 묻지 않음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F2CCCF-8C69-0CC5-597B-6C3D9619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31200B-09DD-4E88-0BCF-A6690BD3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4BEDF7A-4F74-187E-1613-F85AD0EFAE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62394BA9-4DB4-F788-DB6B-4B8A5A791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45630"/>
              </p:ext>
            </p:extLst>
          </p:nvPr>
        </p:nvGraphicFramePr>
        <p:xfrm>
          <a:off x="1613520" y="1694815"/>
          <a:ext cx="56451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transformers import pipeline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pipe = pipeline(task="text-generation",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model="LGAI-EXAONE/EXAONE-3.5-2.4B-Instruct",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tokenizer=exaone_tokenizer,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device=0, trust_remote_code=True)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2237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3F3C-0CFF-C8A4-BA24-ED55C707D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BB72EB-5241-EAF1-8EAE-597AE327A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EXAONE-3.5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ko-KR" altLang="en-US"/>
              <a:t>채팅 템플릿 만들기</a:t>
            </a:r>
            <a:endParaRPr lang="en-US" altLang="ko-KR"/>
          </a:p>
          <a:p>
            <a:pPr lvl="2"/>
            <a:r>
              <a:rPr lang="ko-KR" altLang="en-US"/>
              <a:t>채팅 템플릿은 딕셔너리의 리스트로 구성</a:t>
            </a:r>
            <a:endParaRPr lang="en-US" altLang="ko-KR"/>
          </a:p>
          <a:p>
            <a:pPr lvl="2"/>
            <a:r>
              <a:rPr lang="ko-KR" altLang="en-US"/>
              <a:t>딕셔너리의 키</a:t>
            </a:r>
            <a:endParaRPr lang="en-US" altLang="ko-KR"/>
          </a:p>
          <a:p>
            <a:pPr lvl="3"/>
            <a:r>
              <a:rPr lang="en-US" altLang="ko-KR"/>
              <a:t>“role”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 “</a:t>
            </a:r>
            <a:r>
              <a:rPr lang="en-US" altLang="ko-KR"/>
              <a:t>system”</a:t>
            </a:r>
            <a:r>
              <a:rPr lang="ko-KR" altLang="en-US"/>
              <a:t>와 “</a:t>
            </a:r>
            <a:r>
              <a:rPr lang="en-US" altLang="ko-KR"/>
              <a:t>user”</a:t>
            </a:r>
            <a:r>
              <a:rPr lang="ko-KR" altLang="en-US"/>
              <a:t>와 같은 대화 상대의 역할을 지정</a:t>
            </a:r>
            <a:endParaRPr lang="en-US" altLang="ko-KR"/>
          </a:p>
          <a:p>
            <a:pPr lvl="3"/>
            <a:r>
              <a:rPr lang="en-US" altLang="ko-KR"/>
              <a:t>“content” - </a:t>
            </a:r>
            <a:r>
              <a:rPr lang="ko-KR" altLang="en-US"/>
              <a:t> 실제 메시지 내용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다음과 같이 “</a:t>
            </a:r>
            <a:r>
              <a:rPr lang="en-US" altLang="ko-KR"/>
              <a:t>role”</a:t>
            </a:r>
            <a:r>
              <a:rPr lang="ko-KR" altLang="en-US"/>
              <a:t>을 “</a:t>
            </a:r>
            <a:r>
              <a:rPr lang="en-US" altLang="ko-KR"/>
              <a:t>system”</a:t>
            </a:r>
            <a:r>
              <a:rPr lang="ko-KR" altLang="en-US"/>
              <a:t>으로 지정하고 </a:t>
            </a:r>
            <a:r>
              <a:rPr lang="en-US" altLang="ko-KR"/>
              <a:t>EXAONE </a:t>
            </a:r>
            <a:r>
              <a:rPr lang="ko-KR" altLang="en-US"/>
              <a:t>모델이 어떤 역할을 맡게 되는 지를 기술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여기에서는 한빛 마켓에 올라온 문의 글에 자동으로 답변하는 역할</a:t>
            </a:r>
            <a:endParaRPr lang="en-US" altLang="ko-KR"/>
          </a:p>
          <a:p>
            <a:pPr lvl="3"/>
            <a:r>
              <a:rPr lang="ko-KR" altLang="en-US"/>
              <a:t>그다음 “</a:t>
            </a:r>
            <a:r>
              <a:rPr lang="en-US" altLang="ko-KR"/>
              <a:t>role”</a:t>
            </a:r>
            <a:r>
              <a:rPr lang="ko-KR" altLang="en-US"/>
              <a:t>을 “</a:t>
            </a:r>
            <a:r>
              <a:rPr lang="en-US" altLang="ko-KR"/>
              <a:t>user”</a:t>
            </a:r>
            <a:r>
              <a:rPr lang="ko-KR" altLang="en-US"/>
              <a:t>로 지정하고 실제 상품 문의와 같은 메시지를 적음</a:t>
            </a:r>
            <a:endParaRPr lang="en-US" altLang="ko-KR"/>
          </a:p>
          <a:p>
            <a:pPr lvl="2"/>
            <a:r>
              <a:rPr lang="ko-KR" altLang="en-US"/>
              <a:t>이렇게 두 개의 딕셔너리를 만든 다음 리스트로 연결하여 채팅 템플릿 구성을 종료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635645E-931F-C685-EDE6-3A05EC02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54B9FC-375A-1A19-05C4-BEAF4C8C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C04B62D-315A-A239-E583-CE16E8ECDA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906E0D9-730F-1484-A588-703A4473D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03152"/>
              </p:ext>
            </p:extLst>
          </p:nvPr>
        </p:nvGraphicFramePr>
        <p:xfrm>
          <a:off x="1631949" y="4352381"/>
          <a:ext cx="79025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25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messages = [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{"role": "system",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"content": "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너는 쇼핑몰 홈페이지에 올라온 질문에 대답하는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Q&amp;A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챗봇이야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 \</a:t>
                      </a:r>
                    </a:p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                       확정적인 답변을 하지 말고 제품 담당자가 정확한 답변을 하기 위해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\</a:t>
                      </a:r>
                    </a:p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                       시간이 필요하다는 간단하고 친절한 답변을 생성해줘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."},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{"role": "user", "content": "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 다이어리에 내년도 공휴일이 표시되어 있나요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?"}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38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3E151-F1B2-E1CB-BF6B-9A6C9081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25F3A3-7A2E-C490-6A42-B23CDDE28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/>
              <a:t>어텐션 메커니즘</a:t>
            </a:r>
            <a:r>
              <a:rPr lang="en-US" altLang="ko-KR"/>
              <a:t>(attention mechanism)</a:t>
            </a:r>
            <a:endParaRPr lang="ko-KR" altLang="en-US" dirty="0"/>
          </a:p>
          <a:p>
            <a:pPr lvl="1"/>
            <a:r>
              <a:rPr lang="ko-KR" altLang="en-US"/>
              <a:t>어텐션 메커니즘은 순환 신경망 기반 인코더</a:t>
            </a:r>
            <a:r>
              <a:rPr lang="en-US" altLang="ko-KR"/>
              <a:t>-</a:t>
            </a:r>
            <a:r>
              <a:rPr lang="ko-KR" altLang="en-US"/>
              <a:t>디코더 모델의 성능을 크게 향상시킨 기술</a:t>
            </a:r>
            <a:endParaRPr lang="en-US" altLang="ko-KR"/>
          </a:p>
          <a:p>
            <a:pPr lvl="2"/>
            <a:r>
              <a:rPr lang="ko-KR" altLang="en-US"/>
              <a:t>기존에는 디코더가 인코더의 마지막 은닉 상태만 참고하여 번역을 수행했지만</a:t>
            </a:r>
            <a:r>
              <a:rPr lang="en-US" altLang="ko-KR"/>
              <a:t>, </a:t>
            </a:r>
            <a:r>
              <a:rPr lang="ko-KR" altLang="en-US"/>
              <a:t>어텐션 메커니즘을 사용하면 인코더의 모든 타임스텝에서 계산된 은닉 상태를 활용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031E61D-7C8C-CF5D-88EE-AB40D60D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6527A-F857-CBF5-9612-FC77A1BF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C716893-34BD-EA0C-9F03-D333F9041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A15085-2E02-D944-C6EC-EC0FEE78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404000"/>
            <a:ext cx="4191000" cy="37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39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1BB3-F1DE-6301-EDD4-FA84C524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063EA28-5AC8-3A6B-2945-3322A8A34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EXAONE-3.5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ko-KR" altLang="en-US"/>
              <a:t>채팅 템플릿 만들기</a:t>
            </a:r>
            <a:endParaRPr lang="en-US" altLang="ko-KR"/>
          </a:p>
          <a:p>
            <a:pPr lvl="2"/>
            <a:r>
              <a:rPr lang="ko-KR" altLang="en-US"/>
              <a:t>파이프라인 객체를 호출</a:t>
            </a:r>
            <a:endParaRPr lang="en-US" altLang="ko-KR"/>
          </a:p>
          <a:p>
            <a:pPr lvl="3"/>
            <a:r>
              <a:rPr lang="ko-KR" altLang="en-US"/>
              <a:t>호출 방법은 이전 절과 동일하지만 이번에는 너무 긴 텍스트가 생성되지 않도록 </a:t>
            </a:r>
            <a:r>
              <a:rPr lang="en-US" altLang="ko-KR"/>
              <a:t>max_new_tokens</a:t>
            </a:r>
            <a:r>
              <a:rPr lang="ko-KR" altLang="en-US"/>
              <a:t>를 </a:t>
            </a:r>
            <a:r>
              <a:rPr lang="en-US" altLang="ko-KR"/>
              <a:t>200</a:t>
            </a:r>
            <a:r>
              <a:rPr lang="ko-KR" altLang="en-US"/>
              <a:t>으로 지정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166A21D-82C0-FD71-0EBD-68F7B7D6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7FCC7A-BD07-845A-8DDF-EF5C35B2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E2DB1C0-F2C6-DFBE-0425-B3A2BF07BD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75933C3-AF71-4B48-1F0F-5C0F90009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81527"/>
              </p:ext>
            </p:extLst>
          </p:nvPr>
        </p:nvGraphicFramePr>
        <p:xfrm>
          <a:off x="1631950" y="2428331"/>
          <a:ext cx="395922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22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pipe(messages, max_new_tokens=200)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AF20A0-45EF-2BF6-9A8F-A4E88CCF4935}"/>
              </a:ext>
            </a:extLst>
          </p:cNvPr>
          <p:cNvCxnSpPr/>
          <p:nvPr/>
        </p:nvCxnSpPr>
        <p:spPr>
          <a:xfrm>
            <a:off x="5867400" y="2609850"/>
            <a:ext cx="362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5017DB-F521-0DD1-2B7B-AE41C04BDB42}"/>
              </a:ext>
            </a:extLst>
          </p:cNvPr>
          <p:cNvSpPr txBox="1"/>
          <p:nvPr/>
        </p:nvSpPr>
        <p:spPr>
          <a:xfrm>
            <a:off x="1971674" y="2847597"/>
            <a:ext cx="97200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[{'generated_text': [{'role': 'system’,</a:t>
            </a:r>
          </a:p>
          <a:p>
            <a:r>
              <a:rPr lang="en-US" altLang="ko-KR" sz="1600"/>
              <a:t>    'content': '</a:t>
            </a:r>
            <a:r>
              <a:rPr lang="ko-KR" altLang="en-US" sz="1600"/>
              <a:t>너는 쇼핑몰 홈페이지에 올라온 질문에 대답하는 </a:t>
            </a:r>
            <a:r>
              <a:rPr lang="en-US" altLang="ko-KR" sz="1600"/>
              <a:t>Q&amp;A </a:t>
            </a:r>
            <a:r>
              <a:rPr lang="ko-KR" altLang="en-US" sz="1600"/>
              <a:t>챗봇이야</a:t>
            </a:r>
            <a:r>
              <a:rPr lang="en-US" altLang="ko-KR" sz="1600"/>
              <a:t>.</a:t>
            </a:r>
          </a:p>
          <a:p>
            <a:r>
              <a:rPr lang="ko-KR" altLang="en-US" sz="1600"/>
              <a:t>확정적인 답변을 하지 말고 제품 담당자가 정확한 답변을 하기 위해 시간이 필요하다는 간단하고 친절한 답</a:t>
            </a:r>
          </a:p>
          <a:p>
            <a:r>
              <a:rPr lang="ko-KR" altLang="en-US" sz="1600"/>
              <a:t>변을 생성해줘</a:t>
            </a:r>
            <a:r>
              <a:rPr lang="en-US" altLang="ko-KR" sz="1600"/>
              <a:t>.’},</a:t>
            </a:r>
          </a:p>
          <a:p>
            <a:r>
              <a:rPr lang="en-US" altLang="ko-KR" sz="1600"/>
              <a:t>    {'role': 'user', 'content': '</a:t>
            </a:r>
            <a:r>
              <a:rPr lang="ko-KR" altLang="en-US" sz="1600"/>
              <a:t>이 다이어리에 내년도 공휴일이 표시되어 있나요</a:t>
            </a:r>
            <a:r>
              <a:rPr lang="en-US" altLang="ko-KR" sz="1600"/>
              <a:t>?’},</a:t>
            </a:r>
          </a:p>
          <a:p>
            <a:r>
              <a:rPr lang="en-US" altLang="ko-KR" sz="1600"/>
              <a:t>    {'role': 'assistant’,</a:t>
            </a:r>
          </a:p>
          <a:p>
            <a:r>
              <a:rPr lang="en-US" altLang="ko-KR" sz="1600"/>
              <a:t>    'content': '</a:t>
            </a:r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다이어리에 내년의 공휴일이 미리 표시되어 있는지에 대해 정확한 답변을</a:t>
            </a:r>
          </a:p>
          <a:p>
            <a:r>
              <a:rPr lang="ko-KR" altLang="en-US" sz="1600"/>
              <a:t>드리기 위해서는 제품 담당자에게 확인이 필요합니다</a:t>
            </a:r>
            <a:r>
              <a:rPr lang="en-US" altLang="ko-KR" sz="1600"/>
              <a:t>. </a:t>
            </a:r>
            <a:r>
              <a:rPr lang="ko-KR" altLang="en-US" sz="1600"/>
              <a:t>현재로선 직접 확인이 어려우니</a:t>
            </a:r>
            <a:r>
              <a:rPr lang="en-US" altLang="ko-KR" sz="1600"/>
              <a:t>, </a:t>
            </a:r>
            <a:r>
              <a:rPr lang="ko-KR" altLang="en-US" sz="1600"/>
              <a:t>저희가 안내드릴 수</a:t>
            </a:r>
          </a:p>
          <a:p>
            <a:r>
              <a:rPr lang="ko-KR" altLang="en-US" sz="1600"/>
              <a:t>있는 방법으로는 고객센터에 연락하시거나</a:t>
            </a:r>
            <a:r>
              <a:rPr lang="en-US" altLang="ko-KR" sz="1600"/>
              <a:t>, </a:t>
            </a:r>
            <a:r>
              <a:rPr lang="ko-KR" altLang="en-US" sz="1600"/>
              <a:t>제품 페이지 내의 문의 게시판을 통해 질문해 보시는 것이 좋을</a:t>
            </a:r>
          </a:p>
          <a:p>
            <a:r>
              <a:rPr lang="ko-KR" altLang="en-US" sz="1600"/>
              <a:t>것 같습니다</a:t>
            </a:r>
            <a:r>
              <a:rPr lang="en-US" altLang="ko-KR" sz="1600"/>
              <a:t>. </a:t>
            </a:r>
            <a:r>
              <a:rPr lang="ko-KR" altLang="en-US" sz="1600"/>
              <a:t>담당자분께서 빠르게 답변해 주실 거예요</a:t>
            </a:r>
            <a:r>
              <a:rPr lang="en-US" altLang="ko-KR" sz="1600"/>
              <a:t>! </a:t>
            </a:r>
            <a:r>
              <a:rPr lang="ko-KR" altLang="en-US" sz="1600"/>
              <a:t>감사합니다</a:t>
            </a:r>
            <a:r>
              <a:rPr lang="en-US" altLang="ko-KR" sz="1600"/>
              <a:t>.'}]}]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433454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2535B-7053-15D3-6E1B-E8AD99911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A445CC-5BBE-2658-EFED-F306BF9B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EXAONE-3.5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2"/>
            <a:r>
              <a:rPr lang="ko-KR" altLang="en-US"/>
              <a:t>모델이 생성한 텍스트만 출력하려면 </a:t>
            </a:r>
            <a:r>
              <a:rPr lang="en-US" altLang="ko-KR"/>
              <a:t>return_full_text </a:t>
            </a:r>
            <a:r>
              <a:rPr lang="ko-KR" altLang="en-US"/>
              <a:t>매개변수를 </a:t>
            </a:r>
            <a:r>
              <a:rPr lang="en-US" altLang="ko-KR"/>
              <a:t>False</a:t>
            </a:r>
            <a:r>
              <a:rPr lang="ko-KR" altLang="en-US"/>
              <a:t>로 지정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C4461DD-E54A-5E2E-213B-EA36A1B7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8C9919-3BAA-0BBB-4C16-2D1A5B01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EDF7704-462D-9B58-F540-1F49001666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5E4122E-EC73-9E4A-AD5A-01341331A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78088"/>
              </p:ext>
            </p:extLst>
          </p:nvPr>
        </p:nvGraphicFramePr>
        <p:xfrm>
          <a:off x="1631950" y="1742531"/>
          <a:ext cx="50641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4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pipe(messages, max_new_tokens=500, return_full_text=False)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8CF4F4-E726-650F-E763-F7D65F4DC4EF}"/>
              </a:ext>
            </a:extLst>
          </p:cNvPr>
          <p:cNvCxnSpPr/>
          <p:nvPr/>
        </p:nvCxnSpPr>
        <p:spPr>
          <a:xfrm>
            <a:off x="6848475" y="1914525"/>
            <a:ext cx="362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380801-37D5-7A1D-4E81-B2AF1286F816}"/>
              </a:ext>
            </a:extLst>
          </p:cNvPr>
          <p:cNvSpPr txBox="1"/>
          <p:nvPr/>
        </p:nvSpPr>
        <p:spPr>
          <a:xfrm>
            <a:off x="1523999" y="2298650"/>
            <a:ext cx="98647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[{'generated_text': '</a:t>
            </a:r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다이어리에 내년의 공휴일이 미리 표시되어 있는지에 대해 정확한</a:t>
            </a:r>
          </a:p>
          <a:p>
            <a:r>
              <a:rPr lang="ko-KR" altLang="en-US" sz="1600"/>
              <a:t>답변을 드리기 위해서는 제품 담당자에게 확인이 필요합니다</a:t>
            </a:r>
            <a:r>
              <a:rPr lang="en-US" altLang="ko-KR" sz="1600"/>
              <a:t>. </a:t>
            </a:r>
            <a:r>
              <a:rPr lang="ko-KR" altLang="en-US" sz="1600"/>
              <a:t>현재로선 직접 확인이 어려우니</a:t>
            </a:r>
            <a:r>
              <a:rPr lang="en-US" altLang="ko-KR" sz="1600"/>
              <a:t>, </a:t>
            </a:r>
            <a:r>
              <a:rPr lang="ko-KR" altLang="en-US" sz="1600"/>
              <a:t>저희가 안내</a:t>
            </a:r>
          </a:p>
          <a:p>
            <a:r>
              <a:rPr lang="ko-KR" altLang="en-US" sz="1600"/>
              <a:t>드릴 수 있는 방법으로는 고객센터에 연락하시거나</a:t>
            </a:r>
            <a:r>
              <a:rPr lang="en-US" altLang="ko-KR" sz="1600"/>
              <a:t>, </a:t>
            </a:r>
            <a:r>
              <a:rPr lang="ko-KR" altLang="en-US" sz="1600"/>
              <a:t>제품 페이지 내의 문의 게시판을 통해 질문해 보시는</a:t>
            </a:r>
          </a:p>
          <a:p>
            <a:r>
              <a:rPr lang="ko-KR" altLang="en-US" sz="1600"/>
              <a:t>것이 좋을 것 같습니다</a:t>
            </a:r>
            <a:r>
              <a:rPr lang="en-US" altLang="ko-KR" sz="1600"/>
              <a:t>. </a:t>
            </a:r>
            <a:r>
              <a:rPr lang="ko-KR" altLang="en-US" sz="1600"/>
              <a:t>담당자분께서 빠르게 답변해 주실 거예요</a:t>
            </a:r>
            <a:r>
              <a:rPr lang="en-US" altLang="ko-KR" sz="1600"/>
              <a:t>! </a:t>
            </a:r>
            <a:r>
              <a:rPr lang="ko-KR" altLang="en-US" sz="1600"/>
              <a:t>감사합니다</a:t>
            </a:r>
            <a:r>
              <a:rPr lang="en-US" altLang="ko-KR" sz="1600"/>
              <a:t>.'}]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968270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F8110-816A-EDD0-72C5-260BFFCE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149481D-4401-C1F1-03FA-8BF550D6B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EXAONE-3.5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ko-KR" altLang="en-US"/>
              <a:t>앞의 두 결과를 보면 출력 내용이 동일</a:t>
            </a:r>
            <a:endParaRPr lang="en-US" altLang="ko-KR"/>
          </a:p>
          <a:p>
            <a:pPr lvl="2"/>
            <a:r>
              <a:rPr lang="ko-KR" altLang="en-US"/>
              <a:t>이는 다음 토큰을 선택할 때 무조건 가장 높은 확률의 토큰을 선택하기 때문임</a:t>
            </a:r>
            <a:endParaRPr lang="en-US" altLang="ko-KR"/>
          </a:p>
          <a:p>
            <a:pPr lvl="2"/>
            <a:r>
              <a:rPr lang="ko-KR" altLang="en-US"/>
              <a:t>조금 확률적으로 토큰을 선택하고 싶다면 </a:t>
            </a:r>
            <a:r>
              <a:rPr lang="en-US" altLang="ko-KR"/>
              <a:t>do_sample </a:t>
            </a:r>
            <a:r>
              <a:rPr lang="ko-KR" altLang="en-US"/>
              <a:t>매개변수를 </a:t>
            </a:r>
            <a:r>
              <a:rPr lang="en-US" altLang="ko-KR"/>
              <a:t>True</a:t>
            </a:r>
            <a:r>
              <a:rPr lang="ko-KR" altLang="en-US"/>
              <a:t>로 지정</a:t>
            </a:r>
            <a:br>
              <a:rPr lang="en-US" altLang="ko-KR"/>
            </a:br>
            <a:r>
              <a:rPr lang="ko-KR" altLang="en-US"/>
              <a:t>그리고 반환된 결과에서 ‘ </a:t>
            </a:r>
            <a:r>
              <a:rPr lang="en-US" altLang="ko-KR"/>
              <a:t>generated_text’ </a:t>
            </a:r>
            <a:r>
              <a:rPr lang="ko-KR" altLang="en-US"/>
              <a:t>키만 출력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0AE4B5-CAAC-0BF8-D6BE-A30EF05C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16DC69-796F-E883-B716-3235A78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1519810-2376-78AE-8E53-C37EEFD068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6A09A755-1E2D-CBD6-8E02-8203F6E4D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43720"/>
              </p:ext>
            </p:extLst>
          </p:nvPr>
        </p:nvGraphicFramePr>
        <p:xfrm>
          <a:off x="1631950" y="2777789"/>
          <a:ext cx="58356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6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do_sample=True)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60D74A2-4546-7E46-7FF6-07F7CC82910C}"/>
              </a:ext>
            </a:extLst>
          </p:cNvPr>
          <p:cNvCxnSpPr/>
          <p:nvPr/>
        </p:nvCxnSpPr>
        <p:spPr>
          <a:xfrm>
            <a:off x="7591425" y="3114391"/>
            <a:ext cx="362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15FC3F-2570-C49F-EA90-D9DD375139DC}"/>
              </a:ext>
            </a:extLst>
          </p:cNvPr>
          <p:cNvSpPr txBox="1"/>
          <p:nvPr/>
        </p:nvSpPr>
        <p:spPr>
          <a:xfrm>
            <a:off x="1524000" y="3743609"/>
            <a:ext cx="99599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다이어리에 내년의 모든 공휴일이 미리 표시되어 있는지 확인해 드리기 위해서는 제품 담당자님</a:t>
            </a:r>
          </a:p>
          <a:p>
            <a:r>
              <a:rPr lang="ko-KR" altLang="en-US" sz="1600"/>
              <a:t>의 직접적인 확인이 가장 정확할 거예요</a:t>
            </a:r>
            <a:r>
              <a:rPr lang="en-US" altLang="ko-KR" sz="1600"/>
              <a:t>. </a:t>
            </a:r>
            <a:r>
              <a:rPr lang="ko-KR" altLang="en-US" sz="1600"/>
              <a:t>하지만 현재로선 저희가 실시간으로 업데이트된 정보를 제공하는</a:t>
            </a:r>
          </a:p>
          <a:p>
            <a:r>
              <a:rPr lang="ko-KR" altLang="en-US" sz="1600"/>
              <a:t>데 한계가 있어요</a:t>
            </a:r>
            <a:r>
              <a:rPr lang="en-US" altLang="ko-KR" sz="1600"/>
              <a:t>. </a:t>
            </a:r>
            <a:r>
              <a:rPr lang="ko-KR" altLang="en-US" sz="1600"/>
              <a:t>시간이 좀 걸리더라도 곧 연락드리거나 담당자님께서 알려주시면 도와드리겠습니다</a:t>
            </a:r>
            <a:r>
              <a:rPr lang="en-US" altLang="ko-KR" sz="1600"/>
              <a:t>. </a:t>
            </a:r>
            <a:r>
              <a:rPr lang="ko-KR" altLang="en-US" sz="1600"/>
              <a:t>궁금</a:t>
            </a:r>
          </a:p>
          <a:p>
            <a:r>
              <a:rPr lang="ko-KR" altLang="en-US" sz="1600"/>
              <a:t>한 점이 더 있으시다면 알려주세요</a:t>
            </a:r>
            <a:r>
              <a:rPr lang="en-US" altLang="ko-KR" sz="1600"/>
              <a:t>!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6D4BD-7C89-89ED-7B38-5F63462500DC}"/>
              </a:ext>
            </a:extLst>
          </p:cNvPr>
          <p:cNvSpPr txBox="1"/>
          <p:nvPr/>
        </p:nvSpPr>
        <p:spPr>
          <a:xfrm>
            <a:off x="2379663" y="4904094"/>
            <a:ext cx="7097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do_sample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매개변수를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True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로 지정하니 답변이 조금 더 자연스럽게 생성</a:t>
            </a:r>
          </a:p>
        </p:txBody>
      </p:sp>
    </p:spTree>
    <p:extLst>
      <p:ext uri="{BB962C8B-B14F-4D97-AF65-F5344CB8AC3E}">
        <p14:creationId xmlns:p14="http://schemas.microsoft.com/office/powerpoint/2010/main" val="33283430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8A1F4-3874-8EF9-B150-75F21F441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4F4E38-6AB1-F2DE-6332-4CF84B44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889D5F-C707-DB3B-8A2A-BF0ADF6D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0D6F9F1-2A39-76DD-7769-0EBFAECAE2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836A59-E9D7-B142-BB65-74333C988749}"/>
              </a:ext>
            </a:extLst>
          </p:cNvPr>
          <p:cNvSpPr/>
          <p:nvPr/>
        </p:nvSpPr>
        <p:spPr>
          <a:xfrm>
            <a:off x="735331" y="1129665"/>
            <a:ext cx="10380344" cy="2731135"/>
          </a:xfrm>
          <a:prstGeom prst="roundRect">
            <a:avLst>
              <a:gd name="adj" fmla="val 3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B6B47B-7D8F-EA22-3AA7-4E193F0C3FF7}"/>
              </a:ext>
            </a:extLst>
          </p:cNvPr>
          <p:cNvGrpSpPr/>
          <p:nvPr/>
        </p:nvGrpSpPr>
        <p:grpSpPr>
          <a:xfrm>
            <a:off x="735331" y="954405"/>
            <a:ext cx="1577340" cy="350520"/>
            <a:chOff x="726196" y="204672"/>
            <a:chExt cx="1577340" cy="35052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C5BE9A3-DA4A-6EAD-5C42-B46C9C51A258}"/>
                </a:ext>
              </a:extLst>
            </p:cNvPr>
            <p:cNvSpPr/>
            <p:nvPr/>
          </p:nvSpPr>
          <p:spPr>
            <a:xfrm>
              <a:off x="726196" y="204672"/>
              <a:ext cx="1577340" cy="350520"/>
            </a:xfrm>
            <a:prstGeom prst="roundRect">
              <a:avLst/>
            </a:prstGeom>
            <a:solidFill>
              <a:srgbClr val="FF66FF"/>
            </a:solidFill>
            <a:ln>
              <a:noFill/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ko-KR" altLang="en-US" sz="1400" b="1">
                  <a:solidFill>
                    <a:schemeClr val="bg1"/>
                  </a:solidFill>
                </a:rPr>
                <a:t>     여기서 잠깐   </a:t>
              </a:r>
            </a:p>
          </p:txBody>
        </p:sp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06B98EDE-5B6A-0E92-A70C-C5A115E4E7ED}"/>
                </a:ext>
              </a:extLst>
            </p:cNvPr>
            <p:cNvSpPr/>
            <p:nvPr/>
          </p:nvSpPr>
          <p:spPr>
            <a:xfrm>
              <a:off x="907114" y="307932"/>
              <a:ext cx="144000" cy="144000"/>
            </a:xfrm>
            <a:prstGeom prst="plus">
              <a:avLst>
                <a:gd name="adj" fmla="val 340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4FF4761-FCA0-EED0-65F0-7685837099BB}"/>
              </a:ext>
            </a:extLst>
          </p:cNvPr>
          <p:cNvSpPr txBox="1"/>
          <p:nvPr/>
        </p:nvSpPr>
        <p:spPr>
          <a:xfrm>
            <a:off x="839788" y="1493124"/>
            <a:ext cx="101234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do_sample </a:t>
            </a:r>
            <a:r>
              <a:rPr lang="ko-KR" altLang="en-US" sz="1600">
                <a:latin typeface="+mn-ea"/>
              </a:rPr>
              <a:t>매개변수를 사용하면 코드를 실행할 때마다 다른 토큰이 선택될 수 있음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- </a:t>
            </a:r>
            <a:r>
              <a:rPr lang="ko-KR" altLang="en-US" sz="1600">
                <a:latin typeface="+mn-ea"/>
              </a:rPr>
              <a:t>책에 나온 출력 결과가 깃허브의 노트북과 다를 수 있음</a:t>
            </a:r>
            <a:endParaRPr lang="en-US" altLang="ko-KR" sz="1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만약 실행할 때마다 동일한 결과를 얻고 싶다면 다음처럼 </a:t>
            </a:r>
            <a:r>
              <a:rPr lang="en-US" altLang="ko-KR" sz="1600">
                <a:latin typeface="+mn-ea"/>
              </a:rPr>
              <a:t>set_seed() </a:t>
            </a:r>
            <a:r>
              <a:rPr lang="ko-KR" altLang="en-US" sz="1600">
                <a:latin typeface="+mn-ea"/>
              </a:rPr>
              <a:t>함수를 사용하여 난수 발생의 </a:t>
            </a:r>
            <a:br>
              <a:rPr lang="en-US" altLang="ko-KR" sz="1600">
                <a:latin typeface="+mn-ea"/>
              </a:rPr>
            </a:br>
            <a:r>
              <a:rPr lang="ko-KR" altLang="en-US" sz="1600">
                <a:latin typeface="+mn-ea"/>
              </a:rPr>
              <a:t>시드 값을 지정</a:t>
            </a: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173822E1-0D27-9B8F-20EF-A20B2E76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4200"/>
              </p:ext>
            </p:extLst>
          </p:nvPr>
        </p:nvGraphicFramePr>
        <p:xfrm>
          <a:off x="3007678" y="2697480"/>
          <a:ext cx="58356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6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transformers import set_seed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set_seed(42)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565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7F88-6067-F9AC-BAC0-A9E342BE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65AEAC5-7066-ED0A-5085-6ADE06628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토큰 디코딩 전략</a:t>
            </a:r>
            <a:endParaRPr lang="en-US" altLang="ko-KR"/>
          </a:p>
          <a:p>
            <a:pPr lvl="1"/>
            <a:r>
              <a:rPr lang="ko-KR" altLang="en-US"/>
              <a:t>로짓</a:t>
            </a:r>
            <a:r>
              <a:rPr lang="en-US" altLang="ko-KR"/>
              <a:t>(logit)</a:t>
            </a:r>
          </a:p>
          <a:p>
            <a:pPr lvl="2"/>
            <a:r>
              <a:rPr lang="ko-KR" altLang="en-US"/>
              <a:t>디코더가 출력하는 것은 확률이 아니라</a:t>
            </a:r>
            <a:r>
              <a:rPr lang="en-US" altLang="ko-KR"/>
              <a:t>, </a:t>
            </a:r>
            <a:r>
              <a:rPr lang="ko-KR" altLang="en-US"/>
              <a:t>어휘 사전에 들어 있는 각 토큰에 대한 점수</a:t>
            </a:r>
            <a:endParaRPr lang="en-US" altLang="ko-KR"/>
          </a:p>
          <a:p>
            <a:pPr lvl="2"/>
            <a:r>
              <a:rPr lang="en-US" altLang="ko-KR"/>
              <a:t>4</a:t>
            </a:r>
            <a:r>
              <a:rPr lang="ko-KR" altLang="en-US"/>
              <a:t>장에서 배운 로지스틱 회귀처럼</a:t>
            </a:r>
            <a:r>
              <a:rPr lang="en-US" altLang="ko-KR"/>
              <a:t>, </a:t>
            </a:r>
            <a:r>
              <a:rPr lang="ko-KR" altLang="en-US"/>
              <a:t>이 점수에 소프트맥스 함수를 적용하면 확률로 변환할 수 있음</a:t>
            </a:r>
            <a:endParaRPr lang="en-US" altLang="ko-KR"/>
          </a:p>
          <a:p>
            <a:pPr lvl="2"/>
            <a:r>
              <a:rPr lang="ko-KR" altLang="en-US"/>
              <a:t>로짓 </a:t>
            </a:r>
            <a:r>
              <a:rPr lang="en-US" altLang="ko-KR"/>
              <a:t>- </a:t>
            </a:r>
            <a:r>
              <a:rPr lang="ko-KR" altLang="en-US"/>
              <a:t>소프트맥스 함수를 적용하기 전의 값</a:t>
            </a:r>
            <a:endParaRPr lang="en-US" altLang="ko-KR"/>
          </a:p>
          <a:p>
            <a:pPr lvl="1"/>
            <a:r>
              <a:rPr lang="ko-KR" altLang="en-US"/>
              <a:t>디코더가 출력한 로짓 중에서 어떤 토큰을 선택할지는 </a:t>
            </a:r>
            <a:r>
              <a:rPr lang="en-US" altLang="ko-KR"/>
              <a:t>LLM </a:t>
            </a:r>
            <a:r>
              <a:rPr lang="ko-KR" altLang="en-US"/>
              <a:t>모델이 아닌</a:t>
            </a:r>
            <a:r>
              <a:rPr lang="en-US" altLang="ko-KR"/>
              <a:t>, transformers </a:t>
            </a:r>
            <a:r>
              <a:rPr lang="ko-KR" altLang="en-US"/>
              <a:t>같은 </a:t>
            </a:r>
            <a:br>
              <a:rPr lang="en-US" altLang="ko-KR"/>
            </a:br>
            <a:r>
              <a:rPr lang="ko-KR" altLang="en-US"/>
              <a:t>딥러닝 프레임워크의 몫</a:t>
            </a:r>
            <a:endParaRPr lang="en-US" altLang="ko-KR"/>
          </a:p>
          <a:p>
            <a:pPr lvl="2"/>
            <a:r>
              <a:rPr lang="ko-KR" altLang="en-US"/>
              <a:t>프레임워크마다 이 과정은 조금씩 다를 수 있기 때문에 같은 모델</a:t>
            </a:r>
            <a:r>
              <a:rPr lang="en-US" altLang="ko-KR"/>
              <a:t>, </a:t>
            </a:r>
            <a:r>
              <a:rPr lang="ko-KR" altLang="en-US"/>
              <a:t>같은 프롬프트</a:t>
            </a:r>
            <a:r>
              <a:rPr lang="en-US" altLang="ko-KR"/>
              <a:t>, </a:t>
            </a:r>
            <a:r>
              <a:rPr lang="ko-KR" altLang="en-US"/>
              <a:t>같은 디코딩 옵션을 </a:t>
            </a:r>
            <a:br>
              <a:rPr lang="en-US" altLang="ko-KR"/>
            </a:br>
            <a:r>
              <a:rPr lang="ko-KR" altLang="en-US"/>
              <a:t>사용하더라도 출력된 텍스트가 다를 수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08675A-1ADD-F3D8-DAFF-247ABB89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BB5F96-CB4F-659C-E02C-36B5A323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4ADE38A5-839B-A56F-3535-2E3D09EB4D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47846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EC45-1FE1-4D3B-386B-A4B460CB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A4AD5E1-8EB9-2891-B463-F4BA34043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토큰 디코딩 전략</a:t>
            </a:r>
            <a:endParaRPr lang="en-US" altLang="ko-KR"/>
          </a:p>
          <a:p>
            <a:pPr lvl="1"/>
            <a:r>
              <a:rPr lang="en-US" altLang="ko-KR"/>
              <a:t>transformers </a:t>
            </a:r>
            <a:r>
              <a:rPr lang="ko-KR" altLang="en-US"/>
              <a:t>패키지를 기준으로 디코딩 전략을 학습</a:t>
            </a:r>
            <a:endParaRPr lang="en-US" altLang="ko-KR"/>
          </a:p>
          <a:p>
            <a:pPr lvl="2"/>
            <a:r>
              <a:rPr lang="ko-KR" altLang="en-US"/>
              <a:t>다른 패키지에서는 디코딩 순서나 적용 방식이 다를 수 있음</a:t>
            </a:r>
            <a:endParaRPr lang="en-US" altLang="ko-KR"/>
          </a:p>
          <a:p>
            <a:pPr lvl="1"/>
            <a:r>
              <a:rPr lang="ko-KR" altLang="en-US"/>
              <a:t>가장 간단한 디코딩 방식은 </a:t>
            </a:r>
            <a:r>
              <a:rPr lang="en-US" altLang="ko-KR"/>
              <a:t>do_sample </a:t>
            </a:r>
            <a:r>
              <a:rPr lang="ko-KR" altLang="en-US"/>
              <a:t>매개변수가 기본값 </a:t>
            </a:r>
            <a:r>
              <a:rPr lang="en-US" altLang="ko-KR"/>
              <a:t>False</a:t>
            </a:r>
            <a:r>
              <a:rPr lang="ko-KR" altLang="en-US"/>
              <a:t>일 때</a:t>
            </a:r>
            <a:endParaRPr lang="en-US" altLang="ko-KR"/>
          </a:p>
          <a:p>
            <a:pPr lvl="2"/>
            <a:r>
              <a:rPr lang="ko-KR" altLang="en-US"/>
              <a:t>이 경우 가장 높은 확률을 가진 토큰 하나를 선택</a:t>
            </a:r>
            <a:endParaRPr lang="en-US" altLang="ko-KR"/>
          </a:p>
          <a:p>
            <a:pPr lvl="2"/>
            <a:r>
              <a:rPr lang="ko-KR" altLang="en-US"/>
              <a:t>그렇기 때문에 프롬프트가 같으면 모델을 여러 번 실행해도 항상 같은 대답을 얻을 수 있음</a:t>
            </a:r>
            <a:endParaRPr lang="en-US" altLang="ko-KR"/>
          </a:p>
          <a:p>
            <a:pPr lvl="2"/>
            <a:r>
              <a:rPr lang="ko-KR" altLang="en-US"/>
              <a:t>그리디 서치</a:t>
            </a:r>
            <a:r>
              <a:rPr lang="en-US" altLang="ko-KR"/>
              <a:t>(greedy search)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B5C660E-723D-6CDA-28A4-F9C39FEA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6134D-8DA9-1DE2-7692-BB19A4DE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DCAB32A-D3A4-ECBE-E8D7-E4E1E2CB99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090099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16514-C351-D3FA-68E5-F4425EC4D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A441127-6757-02AC-9429-BE64F9A53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토큰 디코딩 전략</a:t>
            </a:r>
            <a:endParaRPr lang="en-US" altLang="ko-KR"/>
          </a:p>
          <a:p>
            <a:pPr lvl="1"/>
            <a:r>
              <a:rPr lang="en-US" altLang="ko-KR"/>
              <a:t>transformers </a:t>
            </a:r>
            <a:r>
              <a:rPr lang="ko-KR" altLang="en-US"/>
              <a:t>패키지를 기준으로 디코딩 전략을 학습</a:t>
            </a:r>
            <a:endParaRPr lang="en-US" altLang="ko-KR"/>
          </a:p>
          <a:p>
            <a:pPr lvl="2"/>
            <a:r>
              <a:rPr lang="ko-KR" altLang="en-US"/>
              <a:t>다른 패키지에서는 디코딩 순서나 적용 방식이 다를 수 있음</a:t>
            </a:r>
            <a:endParaRPr lang="en-US" altLang="ko-KR"/>
          </a:p>
          <a:p>
            <a:pPr lvl="1"/>
            <a:r>
              <a:rPr lang="ko-KR" altLang="en-US"/>
              <a:t>가장 간단한 디코딩 방식은 </a:t>
            </a:r>
            <a:r>
              <a:rPr lang="en-US" altLang="ko-KR"/>
              <a:t>do_sample </a:t>
            </a:r>
            <a:r>
              <a:rPr lang="ko-KR" altLang="en-US"/>
              <a:t>매개변수가 기본값 </a:t>
            </a:r>
            <a:r>
              <a:rPr lang="en-US" altLang="ko-KR"/>
              <a:t>False</a:t>
            </a:r>
            <a:r>
              <a:rPr lang="ko-KR" altLang="en-US"/>
              <a:t>일 때</a:t>
            </a:r>
            <a:endParaRPr lang="en-US" altLang="ko-KR"/>
          </a:p>
          <a:p>
            <a:pPr lvl="2"/>
            <a:r>
              <a:rPr lang="ko-KR" altLang="en-US"/>
              <a:t>이 경우 가장 높은 확률을 가진 토큰 하나를 선택</a:t>
            </a:r>
            <a:endParaRPr lang="en-US" altLang="ko-KR"/>
          </a:p>
          <a:p>
            <a:pPr lvl="2"/>
            <a:r>
              <a:rPr lang="ko-KR" altLang="en-US"/>
              <a:t>그렇기 때문에 프롬프트가 같으면 모델을 여러 번 실행해도 항상 같은 대답을 얻을 수 있음</a:t>
            </a:r>
            <a:endParaRPr lang="en-US" altLang="ko-KR"/>
          </a:p>
          <a:p>
            <a:pPr lvl="2"/>
            <a:r>
              <a:rPr lang="ko-KR" altLang="en-US"/>
              <a:t>그리디 서치</a:t>
            </a:r>
            <a:r>
              <a:rPr lang="en-US" altLang="ko-KR"/>
              <a:t>(greedy search)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9EDB4F-73AA-4D97-628E-B78DC739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D550DD-D9D3-3219-690F-49AC40D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9099888-CD32-9030-100C-7BE538B970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308124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13B05-8676-5C35-FD67-CF8FC569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745B5DA-51D5-6B25-A15C-C3ADC3987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기본 샘플링</a:t>
            </a:r>
            <a:endParaRPr lang="en-US" altLang="ko-KR" u="sng"/>
          </a:p>
          <a:p>
            <a:pPr lvl="1"/>
            <a:r>
              <a:rPr lang="ko-KR" altLang="en-US"/>
              <a:t>디코더가 출력한 로짓 중에서 한 토큰의 로짓이 아주 크다고 가정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다음처럼 다섯 개의 토큰에 대한 로짓을 얻었다고 가정</a:t>
            </a:r>
            <a:endParaRPr lang="en-US" altLang="ko-KR"/>
          </a:p>
          <a:p>
            <a:pPr lvl="3"/>
            <a:r>
              <a:rPr lang="ko-KR" altLang="en-US"/>
              <a:t>마지막 값이 다른 네 개의 값보다 월등히 큼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r>
              <a:rPr lang="ko-KR" altLang="en-US"/>
              <a:t>이 배열을 소프트맥스 함수에 통과 </a:t>
            </a:r>
            <a:r>
              <a:rPr lang="en-US" altLang="ko-KR"/>
              <a:t>- 4</a:t>
            </a:r>
            <a:r>
              <a:rPr lang="ko-KR" altLang="en-US"/>
              <a:t>장에서 했던 것처럼 사이파이의 </a:t>
            </a:r>
            <a:r>
              <a:rPr lang="en-US" altLang="ko-KR"/>
              <a:t>softmax( ) </a:t>
            </a:r>
            <a:r>
              <a:rPr lang="ko-KR" altLang="en-US"/>
              <a:t>함수를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431114-CDE6-8691-6587-95B3ABEC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E5F243-E780-4AF5-C248-0F131041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5BAC25D-BC4C-4CE4-C5ED-42B9248EE4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8EA8DC28-F28E-5873-B661-F937181D5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71788"/>
              </p:ext>
            </p:extLst>
          </p:nvPr>
        </p:nvGraphicFramePr>
        <p:xfrm>
          <a:off x="1788478" y="2371090"/>
          <a:ext cx="43075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52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numpy as np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logits = np.array([1, 2, 3, 4, 100])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6E59C6B4-9490-FF20-2F80-13ECFD771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91642"/>
              </p:ext>
            </p:extLst>
          </p:nvPr>
        </p:nvGraphicFramePr>
        <p:xfrm>
          <a:off x="1788478" y="3311071"/>
          <a:ext cx="4307522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52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scipy.special import softmax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probas = softmax(logits)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print(probas)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7E04A0-9550-110F-272B-A45F7A1F43AC}"/>
              </a:ext>
            </a:extLst>
          </p:cNvPr>
          <p:cNvSpPr txBox="1"/>
          <p:nvPr/>
        </p:nvSpPr>
        <p:spPr>
          <a:xfrm>
            <a:off x="2128838" y="4445333"/>
            <a:ext cx="7443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[1.01122149e-43 2.74878501e-43 7.47197234e-43 2.03109266e-42</a:t>
            </a:r>
          </a:p>
          <a:p>
            <a:r>
              <a:rPr lang="en-US" altLang="ko-KR"/>
              <a:t>1.00000000e+00]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49D4E5-87A2-9D3E-836C-7A0320E44472}"/>
              </a:ext>
            </a:extLst>
          </p:cNvPr>
          <p:cNvCxnSpPr/>
          <p:nvPr/>
        </p:nvCxnSpPr>
        <p:spPr>
          <a:xfrm>
            <a:off x="6348413" y="3667125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5D79BB-7A37-C87E-867E-DBF665C7ED34}"/>
              </a:ext>
            </a:extLst>
          </p:cNvPr>
          <p:cNvSpPr txBox="1"/>
          <p:nvPr/>
        </p:nvSpPr>
        <p:spPr>
          <a:xfrm>
            <a:off x="2006671" y="5221097"/>
            <a:ext cx="8185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마지막 원소의 확률이 거의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에 가깝고 나머지 원소의 확률은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에 가까움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이런 확률 분포에서 하나의 토큰을 랜덤하게 선택하면 거의 항상 마지막 원소가 선택</a:t>
            </a:r>
          </a:p>
        </p:txBody>
      </p:sp>
    </p:spTree>
    <p:extLst>
      <p:ext uri="{BB962C8B-B14F-4D97-AF65-F5344CB8AC3E}">
        <p14:creationId xmlns:p14="http://schemas.microsoft.com/office/powerpoint/2010/main" val="7700328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5C1C-EE83-367A-1D4F-9A252C620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70F4ACD-BA83-AA98-094A-7C052FB48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기본 샘플링</a:t>
            </a:r>
            <a:endParaRPr lang="en-US" altLang="ko-KR" u="sng"/>
          </a:p>
          <a:p>
            <a:pPr lvl="1"/>
            <a:r>
              <a:rPr lang="ko-KR" altLang="en-US"/>
              <a:t>디코더가 출력한 로짓 중에서 한 토큰의 로짓이 아주 크다고 가정</a:t>
            </a:r>
            <a:endParaRPr lang="en-US" altLang="ko-KR"/>
          </a:p>
          <a:p>
            <a:pPr lvl="2"/>
            <a:r>
              <a:rPr lang="ko-KR" altLang="en-US"/>
              <a:t>넘파이의 </a:t>
            </a:r>
            <a:r>
              <a:rPr lang="en-US" altLang="ko-KR"/>
              <a:t>random.multinomial( ) </a:t>
            </a:r>
            <a:r>
              <a:rPr lang="ko-KR" altLang="en-US"/>
              <a:t>함수를 사용 </a:t>
            </a:r>
            <a:r>
              <a:rPr lang="en-US" altLang="ko-KR"/>
              <a:t>-</a:t>
            </a:r>
            <a:r>
              <a:rPr lang="ko-KR" altLang="en-US"/>
              <a:t> 주어진 확률 분포를 바탕으로 샘플링을 실험</a:t>
            </a:r>
            <a:endParaRPr lang="en-US" altLang="ko-KR"/>
          </a:p>
          <a:p>
            <a:pPr lvl="2"/>
            <a:r>
              <a:rPr lang="en-US" altLang="ko-KR"/>
              <a:t> </a:t>
            </a:r>
            <a:r>
              <a:rPr lang="ko-KR" altLang="en-US"/>
              <a:t>여기서는 </a:t>
            </a:r>
            <a:r>
              <a:rPr lang="en-US" altLang="ko-KR"/>
              <a:t>100</a:t>
            </a:r>
            <a:r>
              <a:rPr lang="ko-KR" altLang="en-US"/>
              <a:t>번을 실행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23FA06-84C2-ACA2-03C4-C690E957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B0812E-FD49-C2D4-D70F-34F79E10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ABE5B3A-CBD6-9F52-2E4F-361CEB7CA7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9FACCEED-6F59-9537-1BDF-AB2F86C7D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68461"/>
              </p:ext>
            </p:extLst>
          </p:nvPr>
        </p:nvGraphicFramePr>
        <p:xfrm>
          <a:off x="1788478" y="2371090"/>
          <a:ext cx="430752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52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400" b="0">
                          <a:solidFill>
                            <a:schemeClr val="tx1"/>
                          </a:solidFill>
                        </a:rPr>
                        <a:t>np.random.multinomial(100, probas)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9D89FF-1987-0B84-7BC6-F37A4861B59B}"/>
              </a:ext>
            </a:extLst>
          </p:cNvPr>
          <p:cNvSpPr txBox="1"/>
          <p:nvPr/>
        </p:nvSpPr>
        <p:spPr>
          <a:xfrm>
            <a:off x="6996113" y="2306558"/>
            <a:ext cx="253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array([ 0, 0, 0, 0, 100])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77C491-BCFF-B829-8A18-0099A1C71E51}"/>
              </a:ext>
            </a:extLst>
          </p:cNvPr>
          <p:cNvCxnSpPr/>
          <p:nvPr/>
        </p:nvCxnSpPr>
        <p:spPr>
          <a:xfrm>
            <a:off x="6348413" y="2533650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E84FB1-62CF-090C-14E8-EFB995B87953}"/>
              </a:ext>
            </a:extLst>
          </p:cNvPr>
          <p:cNvSpPr txBox="1"/>
          <p:nvPr/>
        </p:nvSpPr>
        <p:spPr>
          <a:xfrm>
            <a:off x="2024062" y="2999482"/>
            <a:ext cx="7977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100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번을 시도했는데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100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번 모두 마지막 원소가 선택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처음 네 개의 원소가 선택된 횟수는 모두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이렇게 되면 그리디 서치를 적용하는 것과 별반 다르지 않음</a:t>
            </a:r>
          </a:p>
        </p:txBody>
      </p:sp>
    </p:spTree>
    <p:extLst>
      <p:ext uri="{BB962C8B-B14F-4D97-AF65-F5344CB8AC3E}">
        <p14:creationId xmlns:p14="http://schemas.microsoft.com/office/powerpoint/2010/main" val="5722214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28CA4-A8F0-54F1-2D7F-6A03644F0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5D334F8-E18F-3059-299A-50CD8DB753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기본 샘플링</a:t>
            </a:r>
            <a:endParaRPr lang="en-US" altLang="ko-KR" u="sng"/>
          </a:p>
          <a:p>
            <a:pPr lvl="1"/>
            <a:r>
              <a:rPr lang="ko-KR" altLang="en-US"/>
              <a:t>소프트맥스 함수가 만드는 확률 분포를 조금 변형</a:t>
            </a:r>
            <a:endParaRPr lang="en-US" altLang="ko-KR"/>
          </a:p>
          <a:p>
            <a:pPr lvl="2"/>
            <a:r>
              <a:rPr lang="en-US" altLang="ko-KR"/>
              <a:t>logits</a:t>
            </a:r>
            <a:r>
              <a:rPr lang="ko-KR" altLang="en-US"/>
              <a:t>을 </a:t>
            </a:r>
            <a:r>
              <a:rPr lang="en-US" altLang="ko-KR"/>
              <a:t>100</a:t>
            </a:r>
            <a:r>
              <a:rPr lang="ko-KR" altLang="en-US"/>
              <a:t>으로 나눈 다음 다시 실행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6531B40-BE1D-8807-6E48-B26B5B2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04E5D3-367D-AC84-88AA-5016B102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4BFB896-1267-8DA4-3CA5-F6352019EE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8B9A2D13-2023-70ED-0EA8-5AB9E9628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32352"/>
              </p:ext>
            </p:extLst>
          </p:nvPr>
        </p:nvGraphicFramePr>
        <p:xfrm>
          <a:off x="1631950" y="2011332"/>
          <a:ext cx="430752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52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400" b="0">
                          <a:solidFill>
                            <a:schemeClr val="tx1"/>
                          </a:solidFill>
                        </a:rPr>
                        <a:t>probas = softmax(logits/100)</a:t>
                      </a:r>
                    </a:p>
                    <a:p>
                      <a:pPr latinLnBrk="1"/>
                      <a:r>
                        <a:rPr lang="it-IT" altLang="ko-KR" sz="1400" b="0">
                          <a:solidFill>
                            <a:schemeClr val="tx1"/>
                          </a:solidFill>
                        </a:rPr>
                        <a:t>np.random.multinomial(100, probas)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89CC03-CA84-9FFD-8F35-034719E185EA}"/>
              </a:ext>
            </a:extLst>
          </p:cNvPr>
          <p:cNvSpPr txBox="1"/>
          <p:nvPr/>
        </p:nvSpPr>
        <p:spPr>
          <a:xfrm>
            <a:off x="6721078" y="2080950"/>
            <a:ext cx="253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array([16, 18, 12, 14, 40])</a:t>
            </a:r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A19DE2-B169-6F14-9A8E-733801232442}"/>
              </a:ext>
            </a:extLst>
          </p:cNvPr>
          <p:cNvCxnSpPr/>
          <p:nvPr/>
        </p:nvCxnSpPr>
        <p:spPr>
          <a:xfrm>
            <a:off x="6150769" y="2270412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54852A-E720-555B-ADBC-A0C1D0075B88}"/>
              </a:ext>
            </a:extLst>
          </p:cNvPr>
          <p:cNvSpPr txBox="1"/>
          <p:nvPr/>
        </p:nvSpPr>
        <p:spPr>
          <a:xfrm>
            <a:off x="1524000" y="2799389"/>
            <a:ext cx="9864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여전히 마지막 원소가 선택되는 경우가 높지만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이전과 달리 처음 네 개의 원소도 어느 정도 선택됨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이렇게 로짓을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보다 큰 값으로 나누면 확률 분포가 조금 더 부드러워져 다른 원소가 선택될 가능성이 </a:t>
            </a:r>
            <a:b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높아지기 때문임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반대로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보다 작은 값으로 나누어 주면 확률 분포가 더 결정적으로 바뀌고 가장 큰 로짓을 선택하는 그</a:t>
            </a:r>
            <a:b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리디 서치와 비슷하게 동작하게 됨</a:t>
            </a:r>
          </a:p>
        </p:txBody>
      </p:sp>
    </p:spTree>
    <p:extLst>
      <p:ext uri="{BB962C8B-B14F-4D97-AF65-F5344CB8AC3E}">
        <p14:creationId xmlns:p14="http://schemas.microsoft.com/office/powerpoint/2010/main" val="340068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D997-1FFE-0CDD-BC23-4B42C3BD0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90DF533-9F6E-3495-DCA7-10DD73023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어텐션 가중치</a:t>
            </a:r>
            <a:endParaRPr lang="en-US" altLang="ko-KR" u="sng"/>
          </a:p>
          <a:p>
            <a:pPr lvl="1"/>
            <a:r>
              <a:rPr lang="ko-KR" altLang="en-US"/>
              <a:t>디코더가 인코더의 은닉 상태를 활용하는 방식은 가중치를 곱하는 형태로 이루어짐</a:t>
            </a:r>
            <a:r>
              <a:rPr lang="en-US" altLang="ko-KR"/>
              <a:t> </a:t>
            </a:r>
          </a:p>
          <a:p>
            <a:pPr lvl="1"/>
            <a:r>
              <a:rPr lang="ko-KR" altLang="en-US"/>
              <a:t>디코더는 인코더의 모든 타임스텝에서 생성된 은닉 상태를 동일하게 참고하는 것이 아니라</a:t>
            </a:r>
            <a:r>
              <a:rPr lang="en-US" altLang="ko-KR"/>
              <a:t>, </a:t>
            </a:r>
            <a:r>
              <a:rPr lang="ko-KR" altLang="en-US"/>
              <a:t>각 은닉 상태마다 가중치를 다르게 적용하여 더 중요한 정보를 강조</a:t>
            </a:r>
            <a:endParaRPr lang="en-US" altLang="ko-KR"/>
          </a:p>
          <a:p>
            <a:pPr lvl="2"/>
            <a:r>
              <a:rPr lang="ko-KR" altLang="en-US"/>
              <a:t>이러한 가중치는 다른 모델 파라미터와 마찬가지로 신경망을 훈련하면서 함께 학습</a:t>
            </a:r>
            <a:endParaRPr lang="en-US" altLang="ko-KR"/>
          </a:p>
          <a:p>
            <a:pPr lvl="2"/>
            <a:r>
              <a:rPr lang="en-US" altLang="ko-KR"/>
              <a:t>(</a:t>
            </a:r>
            <a:r>
              <a:rPr lang="ko-KR" altLang="en-US"/>
              <a:t>앞 그림</a:t>
            </a:r>
            <a:r>
              <a:rPr lang="en-US" altLang="ko-KR"/>
              <a:t>)</a:t>
            </a:r>
            <a:r>
              <a:rPr lang="ko-KR" altLang="en-US"/>
              <a:t> 어텐션 가중치를 𝛼</a:t>
            </a:r>
            <a:r>
              <a:rPr lang="en-US" altLang="ko-KR"/>
              <a:t>1, </a:t>
            </a:r>
            <a:r>
              <a:rPr lang="ko-KR" altLang="en-US"/>
              <a:t>𝛼</a:t>
            </a:r>
            <a:r>
              <a:rPr lang="en-US" altLang="ko-KR"/>
              <a:t>2, </a:t>
            </a:r>
            <a:r>
              <a:rPr lang="ko-KR" altLang="en-US"/>
              <a:t>𝛼</a:t>
            </a:r>
            <a:r>
              <a:rPr lang="en-US" altLang="ko-KR"/>
              <a:t>3</a:t>
            </a:r>
            <a:r>
              <a:rPr lang="ko-KR" altLang="en-US"/>
              <a:t>으로 나타냄</a:t>
            </a:r>
            <a:endParaRPr lang="en-US" altLang="ko-KR"/>
          </a:p>
          <a:p>
            <a:pPr lvl="2"/>
            <a:r>
              <a:rPr lang="ko-KR" altLang="en-US"/>
              <a:t>이 값들은 각각 다른 값을 가지며</a:t>
            </a:r>
            <a:r>
              <a:rPr lang="en-US" altLang="ko-KR"/>
              <a:t>, </a:t>
            </a:r>
            <a:r>
              <a:rPr lang="ko-KR" altLang="en-US"/>
              <a:t>디코더의 타임스텝마다 달라질 수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디코더가 타임스텝에서 인코더의 각기 다른 은닉 상태에 주의를 기울임</a:t>
            </a:r>
            <a:endParaRPr lang="en-US" altLang="ko-KR"/>
          </a:p>
          <a:p>
            <a:pPr lvl="1"/>
            <a:r>
              <a:rPr lang="ko-KR" altLang="en-US"/>
              <a:t>어텐션 메커니즘은 디코더가 입력 토큰마다 중요도를 다르게 부여하는 방식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C2CE57-8C90-A730-5640-84D5E1EB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19785C-C10F-CC4B-9575-05DE86EAB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55B3167-4968-22DB-301E-76D299614E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742378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AEE25-1F7D-6AB2-58D0-21524C664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E56E7BC-0472-C376-14E0-5C85B07F49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기본 샘플링</a:t>
            </a:r>
            <a:endParaRPr lang="en-US" altLang="ko-KR" u="sng"/>
          </a:p>
          <a:p>
            <a:pPr lvl="1"/>
            <a:r>
              <a:rPr lang="ko-KR" altLang="en-US"/>
              <a:t>온도 파라미터 </a:t>
            </a:r>
            <a:r>
              <a:rPr lang="en-US" altLang="ko-KR"/>
              <a:t>-</a:t>
            </a:r>
            <a:r>
              <a:rPr lang="ko-KR" altLang="en-US"/>
              <a:t> 선택의 다양성을 증가시키거나 줄이는 역할을 하는 값</a:t>
            </a:r>
            <a:endParaRPr lang="en-US" altLang="ko-KR"/>
          </a:p>
          <a:p>
            <a:pPr lvl="2"/>
            <a:r>
              <a:rPr lang="ko-KR" altLang="en-US"/>
              <a:t>파이프라인 객체를 사용할 때 </a:t>
            </a:r>
            <a:r>
              <a:rPr lang="en-US" altLang="ko-KR"/>
              <a:t>temperature </a:t>
            </a:r>
            <a:r>
              <a:rPr lang="ko-KR" altLang="en-US"/>
              <a:t>매개변수로 온도값을 조절할 수 있으며</a:t>
            </a:r>
            <a:r>
              <a:rPr lang="en-US" altLang="ko-KR"/>
              <a:t>, </a:t>
            </a:r>
            <a:r>
              <a:rPr lang="ko-KR" altLang="en-US"/>
              <a:t>기본값은 </a:t>
            </a:r>
            <a:r>
              <a:rPr lang="en-US" altLang="ko-KR"/>
              <a:t>1</a:t>
            </a:r>
          </a:p>
          <a:p>
            <a:pPr lvl="2"/>
            <a:r>
              <a:rPr lang="ko-KR" altLang="en-US"/>
              <a:t>온도를 높였을 때 어떤 텍스트가 생성되는지 확인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69A19D-2343-3045-97A7-28A2C00B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DCE025-50F6-765A-9AF4-F23FF819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91D9AED-D8DC-61A1-51DA-030641B921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36A16FD-278D-6039-CEA9-8A9D0E65A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44311"/>
              </p:ext>
            </p:extLst>
          </p:nvPr>
        </p:nvGraphicFramePr>
        <p:xfrm>
          <a:off x="1631950" y="2415540"/>
          <a:ext cx="57054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do_sample=True, temperature=10.0)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D594CD-385A-BE06-F413-2B45906820B0}"/>
              </a:ext>
            </a:extLst>
          </p:cNvPr>
          <p:cNvCxnSpPr/>
          <p:nvPr/>
        </p:nvCxnSpPr>
        <p:spPr>
          <a:xfrm>
            <a:off x="7466013" y="2775237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40CEACE-A38F-2451-EBC1-F857C7A1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54" y="3427232"/>
            <a:ext cx="6547556" cy="24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560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6EDC-0CA8-8EF7-385D-29122B51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DE675BE-304F-44BC-D29F-09DFC1B94E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기본 샘플링</a:t>
            </a:r>
            <a:endParaRPr lang="en-US" altLang="ko-KR" u="sng"/>
          </a:p>
          <a:p>
            <a:pPr lvl="1"/>
            <a:r>
              <a:rPr lang="ko-KR" altLang="en-US"/>
              <a:t>온도 파라미터 </a:t>
            </a:r>
            <a:r>
              <a:rPr lang="en-US" altLang="ko-KR"/>
              <a:t>-</a:t>
            </a:r>
            <a:r>
              <a:rPr lang="ko-KR" altLang="en-US"/>
              <a:t> 선택의 다양성을 증가시키거나 줄이는 역할을 하는 값</a:t>
            </a:r>
            <a:endParaRPr lang="en-US" altLang="ko-KR"/>
          </a:p>
          <a:p>
            <a:pPr lvl="2"/>
            <a:r>
              <a:rPr lang="ko-KR" altLang="en-US"/>
              <a:t>온도 파라미터를 낮춰서 가장 큰 로짓을 가진 토큰에 높은 가능성을 부여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9038F0-E4C7-77CA-D067-742223A7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65698F-EEC4-3E0A-E1CB-6F4995B4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054514C-5A6F-048F-9DEF-D29F94E8DE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F73F587B-051E-8077-4442-73F6486BC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80904"/>
              </p:ext>
            </p:extLst>
          </p:nvPr>
        </p:nvGraphicFramePr>
        <p:xfrm>
          <a:off x="1631950" y="2105059"/>
          <a:ext cx="57054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do_sample=True, temperature=0.001)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385FC7-54B2-817C-5CA3-E2EFCEA2BDDE}"/>
              </a:ext>
            </a:extLst>
          </p:cNvPr>
          <p:cNvCxnSpPr/>
          <p:nvPr/>
        </p:nvCxnSpPr>
        <p:spPr>
          <a:xfrm>
            <a:off x="7466013" y="2464756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F2AA58-8383-E0E0-B917-6986077DC6CC}"/>
              </a:ext>
            </a:extLst>
          </p:cNvPr>
          <p:cNvSpPr txBox="1"/>
          <p:nvPr/>
        </p:nvSpPr>
        <p:spPr>
          <a:xfrm>
            <a:off x="1524000" y="3064948"/>
            <a:ext cx="10267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다이어리에 내년의 공휴일이 미리 표시되어 있는지에 대해 정확한 답변을 드리기 위해서는 제품</a:t>
            </a:r>
          </a:p>
          <a:p>
            <a:r>
              <a:rPr lang="ko-KR" altLang="en-US" sz="1600"/>
              <a:t>담당자에게 확인이 필요합니다</a:t>
            </a:r>
            <a:r>
              <a:rPr lang="en-US" altLang="ko-KR" sz="1600"/>
              <a:t>. </a:t>
            </a:r>
            <a:r>
              <a:rPr lang="ko-KR" altLang="en-US" sz="1600"/>
              <a:t>현재로선 직접 확인이 어려우니</a:t>
            </a:r>
            <a:r>
              <a:rPr lang="en-US" altLang="ko-KR" sz="1600"/>
              <a:t>, </a:t>
            </a:r>
            <a:r>
              <a:rPr lang="ko-KR" altLang="en-US" sz="1600"/>
              <a:t>저희가 안내드릴 수 있는 방법으로는 고객</a:t>
            </a:r>
          </a:p>
          <a:p>
            <a:r>
              <a:rPr lang="ko-KR" altLang="en-US" sz="1600"/>
              <a:t>센터에 연락하시거나</a:t>
            </a:r>
            <a:r>
              <a:rPr lang="en-US" altLang="ko-KR" sz="1600"/>
              <a:t>, </a:t>
            </a:r>
            <a:r>
              <a:rPr lang="ko-KR" altLang="en-US" sz="1600"/>
              <a:t>제품 페이지 내의 문의 게시판을 통해 질문해 보시는 것이 좋을 것 같습니다</a:t>
            </a:r>
            <a:r>
              <a:rPr lang="en-US" altLang="ko-KR" sz="1600"/>
              <a:t>. </a:t>
            </a:r>
            <a:r>
              <a:rPr lang="ko-KR" altLang="en-US" sz="1600"/>
              <a:t>담당자</a:t>
            </a:r>
          </a:p>
          <a:p>
            <a:r>
              <a:rPr lang="ko-KR" altLang="en-US" sz="1600"/>
              <a:t>분께서 빠르게 답변해 주실 거예요</a:t>
            </a:r>
            <a:r>
              <a:rPr lang="en-US" altLang="ko-KR" sz="1600"/>
              <a:t>! </a:t>
            </a:r>
            <a:r>
              <a:rPr lang="ko-KR" altLang="en-US" sz="1600"/>
              <a:t>감사합니다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2069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39BA-62AF-D9BF-9CFB-D51251442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E70FFB7-BB3A-71A4-E83F-36B4B97DC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top-k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ko-KR" altLang="en-US"/>
              <a:t>모델이 출력한 로짓을 기준으로 최상위 </a:t>
            </a:r>
            <a:r>
              <a:rPr lang="en-US" altLang="ko-KR"/>
              <a:t>k</a:t>
            </a:r>
            <a:r>
              <a:rPr lang="ko-KR" altLang="en-US"/>
              <a:t>개의 토큰을 선택하는 방법</a:t>
            </a:r>
            <a:endParaRPr lang="en-US" altLang="ko-KR"/>
          </a:p>
          <a:p>
            <a:pPr lvl="2"/>
            <a:r>
              <a:rPr lang="ko-KR" altLang="en-US"/>
              <a:t>이후 선택된 토큰의 로짓만 소프트맥스 함수에 통과</a:t>
            </a:r>
            <a:endParaRPr lang="en-US" altLang="ko-KR"/>
          </a:p>
          <a:p>
            <a:pPr lvl="2"/>
            <a:r>
              <a:rPr lang="ko-KR" altLang="en-US"/>
              <a:t>가능성이 높은 몇 개의 토큰 중에서 하나를 선택하는 방법</a:t>
            </a:r>
            <a:endParaRPr lang="en-US" altLang="ko-KR"/>
          </a:p>
          <a:p>
            <a:pPr lvl="1"/>
            <a:r>
              <a:rPr lang="ko-KR" altLang="en-US"/>
              <a:t>파이프라인 객체를 호출할 때 </a:t>
            </a:r>
            <a:r>
              <a:rPr lang="en-US" altLang="ko-KR"/>
              <a:t>top_k </a:t>
            </a:r>
            <a:r>
              <a:rPr lang="ko-KR" altLang="en-US"/>
              <a:t>매개변수를 지정</a:t>
            </a:r>
            <a:endParaRPr lang="en-US" altLang="ko-KR"/>
          </a:p>
          <a:p>
            <a:pPr lvl="2"/>
            <a:r>
              <a:rPr lang="ko-KR" altLang="en-US"/>
              <a:t>이 매개변수에는 </a:t>
            </a:r>
            <a:r>
              <a:rPr lang="en-US" altLang="ko-KR"/>
              <a:t>1</a:t>
            </a:r>
            <a:r>
              <a:rPr lang="ko-KR" altLang="en-US"/>
              <a:t>보다 큰 정수를 지정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상위 </a:t>
            </a:r>
            <a:r>
              <a:rPr lang="en-US" altLang="ko-KR"/>
              <a:t>10</a:t>
            </a:r>
            <a:r>
              <a:rPr lang="ko-KR" altLang="en-US"/>
              <a:t>개의 토큰을 선택하도록 지정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175DAB-7248-68A5-A292-AB2D25D4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6E3446-CC3D-CC70-15E0-6960B785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28081F2-850B-12CA-3DBD-9864879E8D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383BCA9-FA84-B24D-FD6B-709E48078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25886"/>
              </p:ext>
            </p:extLst>
          </p:nvPr>
        </p:nvGraphicFramePr>
        <p:xfrm>
          <a:off x="1652588" y="3495040"/>
          <a:ext cx="57054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do_sample=True, top_k=10)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8FD9C1-2C82-0859-E350-D598BF50DB59}"/>
              </a:ext>
            </a:extLst>
          </p:cNvPr>
          <p:cNvCxnSpPr/>
          <p:nvPr/>
        </p:nvCxnSpPr>
        <p:spPr>
          <a:xfrm>
            <a:off x="7462838" y="3860800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8253B6-90E3-9F34-559B-584C6B8468FD}"/>
              </a:ext>
            </a:extLst>
          </p:cNvPr>
          <p:cNvSpPr txBox="1"/>
          <p:nvPr/>
        </p:nvSpPr>
        <p:spPr>
          <a:xfrm>
            <a:off x="1549400" y="4355993"/>
            <a:ext cx="9839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네</a:t>
            </a:r>
            <a:r>
              <a:rPr lang="en-US" altLang="ko-KR" sz="1600"/>
              <a:t>, </a:t>
            </a:r>
            <a:r>
              <a:rPr lang="ko-KR" altLang="en-US" sz="1600"/>
              <a:t>저희 제품 담당자가 확인 후 답변을 드리겠습니다</a:t>
            </a:r>
            <a:r>
              <a:rPr lang="en-US" altLang="ko-KR" sz="1600"/>
              <a:t>. </a:t>
            </a:r>
            <a:r>
              <a:rPr lang="ko-KR" altLang="en-US" sz="1600"/>
              <a:t>공휴일 정보는 연도에 따라 변경될 수 있으니 잠시</a:t>
            </a:r>
          </a:p>
          <a:p>
            <a:r>
              <a:rPr lang="ko-KR" altLang="en-US" sz="1600"/>
              <a:t>후에 다시 확인해 주시거나</a:t>
            </a:r>
            <a:r>
              <a:rPr lang="en-US" altLang="ko-KR" sz="1600"/>
              <a:t>, </a:t>
            </a:r>
            <a:r>
              <a:rPr lang="ko-KR" altLang="en-US" sz="1600"/>
              <a:t>저희 고객센터로 연락주시면 더 신속하게 도움을 드리겠습니다</a:t>
            </a:r>
            <a:r>
              <a:rPr lang="en-US" altLang="ko-KR" sz="1600"/>
              <a:t>. </a:t>
            </a:r>
            <a:r>
              <a:rPr lang="ko-KR" altLang="en-US" sz="1600"/>
              <a:t>감사합니다</a:t>
            </a:r>
            <a:r>
              <a:rPr lang="en-US" altLang="ko-KR" sz="1600"/>
              <a:t>!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998085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C292-8CC4-5A14-3003-F544B6B9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090D6D2-1F90-ADEC-A2F1-24D4608C2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top-k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en-US" altLang="ko-KR"/>
              <a:t>transformers </a:t>
            </a:r>
            <a:r>
              <a:rPr lang="ko-KR" altLang="en-US"/>
              <a:t>패키지는 온도 파라미터를 </a:t>
            </a:r>
            <a:r>
              <a:rPr lang="en-US" altLang="ko-KR"/>
              <a:t>top-k </a:t>
            </a:r>
            <a:r>
              <a:rPr lang="ko-KR" altLang="en-US"/>
              <a:t>샘플링이나 </a:t>
            </a:r>
            <a:r>
              <a:rPr lang="en-US" altLang="ko-KR"/>
              <a:t>top-p </a:t>
            </a:r>
            <a:r>
              <a:rPr lang="ko-KR" altLang="en-US"/>
              <a:t>샘플링보다 먼저 적용</a:t>
            </a:r>
            <a:endParaRPr lang="en-US" altLang="ko-KR"/>
          </a:p>
          <a:p>
            <a:pPr lvl="2"/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모델이 생성한 로짓에 대해 </a:t>
            </a:r>
            <a:r>
              <a:rPr lang="en-US" altLang="ko-KR"/>
              <a:t>temperature</a:t>
            </a:r>
            <a:r>
              <a:rPr lang="ko-KR" altLang="en-US"/>
              <a:t>를 적용해 분포를 조정한 다음 </a:t>
            </a:r>
            <a:r>
              <a:rPr lang="en-US" altLang="ko-KR"/>
              <a:t>top_k </a:t>
            </a:r>
            <a:r>
              <a:rPr lang="ko-KR" altLang="en-US"/>
              <a:t>매개변수 값만큼 최상위 </a:t>
            </a:r>
            <a:br>
              <a:rPr lang="en-US" altLang="ko-KR"/>
            </a:br>
            <a:r>
              <a:rPr lang="en-US" altLang="ko-KR"/>
              <a:t>k</a:t>
            </a:r>
            <a:r>
              <a:rPr lang="ko-KR" altLang="en-US"/>
              <a:t>개의 로짓을 선택하고</a:t>
            </a:r>
            <a:r>
              <a:rPr lang="en-US" altLang="ko-KR"/>
              <a:t>, </a:t>
            </a:r>
            <a:r>
              <a:rPr lang="ko-KR" altLang="en-US"/>
              <a:t>마지막으로 소프트맥스 함수가 적용</a:t>
            </a:r>
            <a:endParaRPr lang="en-US" altLang="ko-KR"/>
          </a:p>
          <a:p>
            <a:pPr lvl="2"/>
            <a:r>
              <a:rPr lang="ko-KR" altLang="en-US"/>
              <a:t>앞선 코드에서는 </a:t>
            </a:r>
            <a:r>
              <a:rPr lang="en-US" altLang="ko-KR"/>
              <a:t>temperature </a:t>
            </a:r>
            <a:r>
              <a:rPr lang="ko-KR" altLang="en-US"/>
              <a:t>매개변수를 지정하지 않았기 때문에 기본값 </a:t>
            </a:r>
            <a:r>
              <a:rPr lang="en-US" altLang="ko-KR"/>
              <a:t>1.0</a:t>
            </a:r>
            <a:r>
              <a:rPr lang="ko-KR" altLang="en-US"/>
              <a:t>이 적용</a:t>
            </a:r>
            <a:endParaRPr lang="en-US" altLang="ko-KR"/>
          </a:p>
          <a:p>
            <a:pPr lvl="1"/>
            <a:r>
              <a:rPr lang="en-US" altLang="ko-KR"/>
              <a:t>temperature </a:t>
            </a:r>
            <a:r>
              <a:rPr lang="ko-KR" altLang="en-US"/>
              <a:t>값을 조절하면 모델이 생성하는 텍스트의 다양성을 조정할 수 있음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이전과 동일하게 </a:t>
            </a:r>
            <a:r>
              <a:rPr lang="en-US" altLang="ko-KR"/>
              <a:t>temperature </a:t>
            </a:r>
            <a:r>
              <a:rPr lang="ko-KR" altLang="en-US"/>
              <a:t>매개변수를 </a:t>
            </a:r>
            <a:r>
              <a:rPr lang="en-US" altLang="ko-KR"/>
              <a:t>10.0</a:t>
            </a:r>
            <a:r>
              <a:rPr lang="ko-KR" altLang="en-US"/>
              <a:t>으로 높여서 결과를 확인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695CC4A-166C-5CCD-947C-C9859C02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E85D38-B062-4F27-F283-1FD5C286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7B11145-0DDD-3169-C7D1-5C735E3012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9B1BAE36-9004-61C2-312C-3214D6948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70146"/>
              </p:ext>
            </p:extLst>
          </p:nvPr>
        </p:nvGraphicFramePr>
        <p:xfrm>
          <a:off x="1631950" y="3495040"/>
          <a:ext cx="57054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do_sample=True, top_k=10, temperature=10.0)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5CB92D3-A4C4-33DD-F282-78B3B1932813}"/>
              </a:ext>
            </a:extLst>
          </p:cNvPr>
          <p:cNvCxnSpPr/>
          <p:nvPr/>
        </p:nvCxnSpPr>
        <p:spPr>
          <a:xfrm>
            <a:off x="7472363" y="3835541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1AC968-8BBD-9216-9581-C75C0B9AD57E}"/>
              </a:ext>
            </a:extLst>
          </p:cNvPr>
          <p:cNvSpPr txBox="1"/>
          <p:nvPr/>
        </p:nvSpPr>
        <p:spPr>
          <a:xfrm>
            <a:off x="1564481" y="4428648"/>
            <a:ext cx="10127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죄송한데요 말씀해 주세요</a:t>
            </a:r>
            <a:r>
              <a:rPr lang="en-US" altLang="ko-KR" sz="1600"/>
              <a:t>! </a:t>
            </a:r>
            <a:r>
              <a:rPr lang="ko-KR" altLang="en-US" sz="1600"/>
              <a:t>제 정보력으로만선별로 어떤 공휴일이 적용 될지 정확이알아내기에 한계 있어서</a:t>
            </a:r>
          </a:p>
          <a:p>
            <a:r>
              <a:rPr lang="ko-KR" altLang="en-US" sz="1600"/>
              <a:t>고객센터에 확인하시라고 제안드린대요</a:t>
            </a:r>
            <a:r>
              <a:rPr lang="en-US" altLang="ko-KR" sz="1600"/>
              <a:t>~ </a:t>
            </a:r>
            <a:r>
              <a:rPr lang="ko-KR" altLang="en-US" sz="1600"/>
              <a:t>직원분이 정확하고 자세한정당하시고 답변 드릴게요</a:t>
            </a:r>
            <a:r>
              <a:rPr lang="en-US" altLang="ko-KR" sz="1600"/>
              <a:t>! </a:t>
            </a:r>
            <a:r>
              <a:rPr lang="ko-KR" altLang="en-US" sz="1600"/>
              <a:t>빠르실 거라 생</a:t>
            </a:r>
          </a:p>
          <a:p>
            <a:r>
              <a:rPr lang="ko-KR" altLang="en-US" sz="1600"/>
              <a:t>각되지만 좀 기다려줘야 할까 봅니다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702359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7611D-0FD6-1D47-BD2F-E81565D4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5F31BF6-6209-A2F4-1D0A-2773FAC63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top-p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en-US" altLang="ko-KR"/>
              <a:t>top-k </a:t>
            </a:r>
            <a:r>
              <a:rPr lang="ko-KR" altLang="en-US"/>
              <a:t>샘플링과 다르게 최상위 토큰의 개수를 고정하는 것이 아니라 확률 순으로 토큰을 나열한 후</a:t>
            </a:r>
            <a:br>
              <a:rPr lang="en-US" altLang="ko-KR"/>
            </a:br>
            <a:r>
              <a:rPr lang="ko-KR" altLang="en-US"/>
              <a:t> 사전에 지정한 확률만큼만 최상위 토큰을 선택하는 방식</a:t>
            </a:r>
            <a:endParaRPr lang="en-US" altLang="ko-KR"/>
          </a:p>
          <a:p>
            <a:pPr lvl="1"/>
            <a:r>
              <a:rPr lang="en-US" altLang="ko-KR"/>
              <a:t>top-p </a:t>
            </a:r>
            <a:r>
              <a:rPr lang="ko-KR" altLang="en-US"/>
              <a:t>샘플링을 뉴클리어스 샘플링</a:t>
            </a:r>
            <a:r>
              <a:rPr lang="en-US" altLang="ko-KR"/>
              <a:t>(nucleus sampling)</a:t>
            </a:r>
            <a:r>
              <a:rPr lang="ko-KR" altLang="en-US"/>
              <a:t>이라고도 함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F588BE-7E04-DDA0-9A9B-8B661174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FBDC20-6EF5-517A-BA08-70AE283F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AEA7975-A7D6-5A88-4384-1FE1ACE990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4678A-63C2-12FA-750E-4B078DA84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88" y="2647950"/>
            <a:ext cx="798332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439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B998E-E221-ED27-8B6E-06E337409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781D623-CADB-F5C7-C293-167F95A94D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top-p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ko-KR" altLang="en-US"/>
              <a:t>상위 </a:t>
            </a:r>
            <a:r>
              <a:rPr lang="en-US" altLang="ko-KR"/>
              <a:t>90%</a:t>
            </a:r>
            <a:r>
              <a:rPr lang="ko-KR" altLang="en-US"/>
              <a:t>의 확률까지만 선택한다고 가정</a:t>
            </a:r>
            <a:endParaRPr lang="en-US" altLang="ko-KR"/>
          </a:p>
          <a:p>
            <a:pPr lvl="2"/>
            <a:r>
              <a:rPr lang="en-US" altLang="ko-KR"/>
              <a:t>top-p </a:t>
            </a:r>
            <a:r>
              <a:rPr lang="ko-KR" altLang="en-US"/>
              <a:t>샘플링을 적용하려면 </a:t>
            </a:r>
            <a:r>
              <a:rPr lang="en-US" altLang="ko-KR"/>
              <a:t>top_p </a:t>
            </a:r>
            <a:r>
              <a:rPr lang="ko-KR" altLang="en-US"/>
              <a:t>매개변수에 </a:t>
            </a:r>
            <a:r>
              <a:rPr lang="en-US" altLang="ko-KR"/>
              <a:t>0.0</a:t>
            </a:r>
            <a:r>
              <a:rPr lang="ko-KR" altLang="en-US"/>
              <a:t>보다 크고 </a:t>
            </a:r>
            <a:r>
              <a:rPr lang="en-US" altLang="ko-KR"/>
              <a:t>1.0</a:t>
            </a:r>
            <a:r>
              <a:rPr lang="ko-KR" altLang="en-US"/>
              <a:t>보다 작은 실숫값을 지정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0D276FD-EA81-A509-11B9-179EA9373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7752C1-ACE8-76DA-9DC8-67407013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5149A56-315F-4810-ACA6-EA5B1A09DC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19B891E0-409A-9FA0-D1ED-F5EE1D42E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9110"/>
              </p:ext>
            </p:extLst>
          </p:nvPr>
        </p:nvGraphicFramePr>
        <p:xfrm>
          <a:off x="1631950" y="2157730"/>
          <a:ext cx="57054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do_sample=True, top_p=0.9)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5E58BB0-DCE7-A692-B4F8-13FD0B8CEC0C}"/>
              </a:ext>
            </a:extLst>
          </p:cNvPr>
          <p:cNvCxnSpPr/>
          <p:nvPr/>
        </p:nvCxnSpPr>
        <p:spPr>
          <a:xfrm>
            <a:off x="7415213" y="2523490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34533D-AE3D-C278-4D98-43039FAFE056}"/>
              </a:ext>
            </a:extLst>
          </p:cNvPr>
          <p:cNvSpPr txBox="1"/>
          <p:nvPr/>
        </p:nvSpPr>
        <p:spPr>
          <a:xfrm>
            <a:off x="1524000" y="2999482"/>
            <a:ext cx="99599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다이어리에 내년의 공휴일 정보가 포함되어 있는지 정확히 알려드리기 위해서는 제품의 최신 모</a:t>
            </a:r>
          </a:p>
          <a:p>
            <a:r>
              <a:rPr lang="ko-KR" altLang="en-US" sz="1600"/>
              <a:t>델이나 디자인을 확인해야 합니다</a:t>
            </a:r>
            <a:r>
              <a:rPr lang="en-US" altLang="ko-KR" sz="1600"/>
              <a:t>. </a:t>
            </a:r>
            <a:r>
              <a:rPr lang="ko-KR" altLang="en-US" sz="1600"/>
              <a:t>현재로선 직접 확인하실 수 없으시다면</a:t>
            </a:r>
            <a:r>
              <a:rPr lang="en-US" altLang="ko-KR" sz="1600"/>
              <a:t>, </a:t>
            </a:r>
            <a:r>
              <a:rPr lang="ko-KR" altLang="en-US" sz="1600"/>
              <a:t>저희가 가장 빠르게 답변 드리</a:t>
            </a:r>
          </a:p>
          <a:p>
            <a:r>
              <a:rPr lang="ko-KR" altLang="en-US" sz="1600"/>
              <a:t>기 위해 제품 담당자께 문의하시거나</a:t>
            </a:r>
            <a:r>
              <a:rPr lang="en-US" altLang="ko-KR" sz="1600"/>
              <a:t>, </a:t>
            </a:r>
            <a:r>
              <a:rPr lang="ko-KR" altLang="en-US" sz="1600"/>
              <a:t>쇼핑몰 고객센터에 연락해 주시는 것이 좋을 것 같아요</a:t>
            </a:r>
            <a:r>
              <a:rPr lang="en-US" altLang="ko-KR" sz="1600"/>
              <a:t>. </a:t>
            </a:r>
            <a:r>
              <a:rPr lang="ko-KR" altLang="en-US" sz="1600"/>
              <a:t>담당자께서</a:t>
            </a:r>
          </a:p>
          <a:p>
            <a:r>
              <a:rPr lang="ko-KR" altLang="en-US" sz="1600"/>
              <a:t>자세한 내용을 알려드릴 수 있을 거예요</a:t>
            </a:r>
            <a:r>
              <a:rPr lang="en-US" altLang="ko-KR" sz="1600"/>
              <a:t>! </a:t>
            </a:r>
            <a:r>
              <a:rPr lang="ko-KR" altLang="en-US" sz="1600"/>
              <a:t>도와드리기 위해 최선을 다하겠습니다</a:t>
            </a:r>
            <a:r>
              <a:rPr lang="en-US" altLang="ko-KR" sz="1600"/>
              <a:t>. </a:t>
            </a:r>
            <a:r>
              <a:rPr lang="ko-KR" altLang="en-US" sz="1600"/>
              <a:t>감사합니다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46891-8D96-DC96-3C19-F9BEF1CA4166}"/>
              </a:ext>
            </a:extLst>
          </p:cNvPr>
          <p:cNvSpPr txBox="1"/>
          <p:nvPr/>
        </p:nvSpPr>
        <p:spPr>
          <a:xfrm>
            <a:off x="1631950" y="4288667"/>
            <a:ext cx="95694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top-k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방식은 최상위 토큰 개수를 고정하기 때문에 비교적 높은 확률을 가진 토큰임에도 불구하고 </a:t>
            </a:r>
            <a:b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선택에서 제외될 가능성이 있음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이에 반해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top-p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샘플링은 대상 토큰을 누적 확률로 지정하기 때문에 다양한 확률 분포에 유연하게 </a:t>
            </a:r>
            <a:b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대처할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7080312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361B-0441-C8DD-041F-F6AFBF993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F2EBDE-974D-9D1D-30EA-CE6B7D3FC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top-p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en-US" altLang="ko-KR"/>
              <a:t>top-p </a:t>
            </a:r>
            <a:r>
              <a:rPr lang="ko-KR" altLang="en-US"/>
              <a:t>샘플링을 하려면 소프트맥스 함수를 사용해 로짓을 확률로 바꿔야 함</a:t>
            </a:r>
            <a:endParaRPr lang="en-US" altLang="ko-KR"/>
          </a:p>
          <a:p>
            <a:pPr lvl="2"/>
            <a:r>
              <a:rPr lang="ko-KR" altLang="en-US"/>
              <a:t>그다음 확률을 기준으로 토큰을 선택</a:t>
            </a:r>
            <a:endParaRPr lang="en-US" altLang="ko-KR"/>
          </a:p>
          <a:p>
            <a:pPr lvl="2"/>
            <a:r>
              <a:rPr lang="ko-KR" altLang="en-US"/>
              <a:t>이 토큰들의 로짓을 다시 소프트맥스 함수에 통과시켜서 최종 토큰 확률을 계산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A0A91E-413D-CA0E-2B5D-64B5C4A2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32DF93-F619-172B-6794-2BA82062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AFFE7A35-0DCF-87B7-5A92-0D854483A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2DADB-E986-C74D-18B0-444ACCD9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2403939"/>
            <a:ext cx="8601075" cy="37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01774-82C0-835F-B402-CA8481E76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5F75185-A1E8-279B-3A37-654ABF87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top-p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en-US" altLang="ko-KR"/>
              <a:t>top-p </a:t>
            </a:r>
            <a:r>
              <a:rPr lang="ko-KR" altLang="en-US"/>
              <a:t>샘플링의 단점 </a:t>
            </a:r>
            <a:r>
              <a:rPr lang="en-US" altLang="ko-KR"/>
              <a:t>-</a:t>
            </a:r>
            <a:r>
              <a:rPr lang="ko-KR" altLang="en-US"/>
              <a:t> 유용하지만 </a:t>
            </a:r>
            <a:r>
              <a:rPr lang="en-US" altLang="ko-KR"/>
              <a:t>top-k </a:t>
            </a:r>
            <a:r>
              <a:rPr lang="ko-KR" altLang="en-US"/>
              <a:t>방식에 비해 계산량이 늘어남</a:t>
            </a:r>
            <a:endParaRPr lang="en-US" altLang="ko-KR"/>
          </a:p>
          <a:p>
            <a:pPr lvl="2"/>
            <a:r>
              <a:rPr lang="ko-KR" altLang="en-US"/>
              <a:t>이런 경우 </a:t>
            </a:r>
            <a:r>
              <a:rPr lang="en-US" altLang="ko-KR"/>
              <a:t>top-k</a:t>
            </a:r>
            <a:r>
              <a:rPr lang="ko-KR" altLang="en-US"/>
              <a:t>와 함께 사용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top-k</a:t>
            </a:r>
            <a:r>
              <a:rPr lang="ko-KR" altLang="en-US"/>
              <a:t>로 먼저 최상위 로짓을 일부 선택한 다음 </a:t>
            </a:r>
            <a:r>
              <a:rPr lang="en-US" altLang="ko-KR"/>
              <a:t>top-p </a:t>
            </a:r>
            <a:r>
              <a:rPr lang="ko-KR" altLang="en-US"/>
              <a:t>방식을 적용</a:t>
            </a:r>
            <a:endParaRPr lang="en-US" altLang="ko-KR"/>
          </a:p>
          <a:p>
            <a:pPr lvl="2"/>
            <a:r>
              <a:rPr lang="en-US" altLang="ko-KR"/>
              <a:t>transformers </a:t>
            </a:r>
            <a:r>
              <a:rPr lang="ko-KR" altLang="en-US"/>
              <a:t>패키지는 </a:t>
            </a:r>
            <a:r>
              <a:rPr lang="en-US" altLang="ko-KR"/>
              <a:t>top-k</a:t>
            </a:r>
            <a:r>
              <a:rPr lang="ko-KR" altLang="en-US"/>
              <a:t>와 </a:t>
            </a:r>
            <a:r>
              <a:rPr lang="en-US" altLang="ko-KR"/>
              <a:t>top-p </a:t>
            </a:r>
            <a:r>
              <a:rPr lang="ko-KR" altLang="en-US"/>
              <a:t>방식을 동시에 사용할 수 있으며 그 중에 </a:t>
            </a:r>
            <a:r>
              <a:rPr lang="en-US" altLang="ko-KR"/>
              <a:t>top-k</a:t>
            </a:r>
            <a:r>
              <a:rPr lang="ko-KR" altLang="en-US"/>
              <a:t>가 로짓에 먼저 적용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B1558BE-AB85-6CDC-972D-3FBE96EC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AA545E-EBA9-7D2E-F02E-13AB7C49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BD8DE5A-480A-615E-9DBA-A1CE68E1D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E3369-C45A-9FCD-CC8F-6410E48D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724149"/>
            <a:ext cx="8836025" cy="3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94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E939F-BB1B-090B-DA9F-1927AA2C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1B2D0CB-60D0-D1A0-B917-C08E6E996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top-p </a:t>
            </a:r>
            <a:r>
              <a:rPr lang="ko-KR" altLang="en-US" u="sng"/>
              <a:t>샘플링</a:t>
            </a:r>
            <a:endParaRPr lang="en-US" altLang="ko-KR" u="sng"/>
          </a:p>
          <a:p>
            <a:pPr lvl="1"/>
            <a:r>
              <a:rPr lang="en-US" altLang="ko-KR"/>
              <a:t>top_k </a:t>
            </a:r>
            <a:r>
              <a:rPr lang="ko-KR" altLang="en-US"/>
              <a:t>매개변수와 </a:t>
            </a:r>
            <a:r>
              <a:rPr lang="en-US" altLang="ko-KR"/>
              <a:t>top_p </a:t>
            </a:r>
            <a:r>
              <a:rPr lang="ko-KR" altLang="en-US"/>
              <a:t>매개변수를 함께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4E36CC-1FBC-E399-0DBF-7F7A1978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7C5F49-8F26-16B1-8AEE-360E4F44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26A8347-2FBD-37F0-0C5F-7E9D3CF70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D870F182-FA59-6D17-E5CE-8F4853CB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819891"/>
              </p:ext>
            </p:extLst>
          </p:nvPr>
        </p:nvGraphicFramePr>
        <p:xfrm>
          <a:off x="1631950" y="1719580"/>
          <a:ext cx="57054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 = pipe(messages, max_new_tokens=200, return_full_text=False,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do_sample=True, temperature=2.0, top_k=100, top_p=0.9)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print(output[0]['generated_text'])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3B307A1-BD47-08A9-61B6-8B78D87E1404}"/>
              </a:ext>
            </a:extLst>
          </p:cNvPr>
          <p:cNvCxnSpPr/>
          <p:nvPr/>
        </p:nvCxnSpPr>
        <p:spPr>
          <a:xfrm>
            <a:off x="7567613" y="2085340"/>
            <a:ext cx="395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4D8A1B-87F9-6D84-65AC-36F680ABAEA0}"/>
              </a:ext>
            </a:extLst>
          </p:cNvPr>
          <p:cNvSpPr txBox="1"/>
          <p:nvPr/>
        </p:nvSpPr>
        <p:spPr>
          <a:xfrm>
            <a:off x="1524000" y="2599921"/>
            <a:ext cx="98647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다이어리에 내년도 공휴일이 포함되어 있는지 확인해 드리려면 제품 담당자께 문의하시는 것이</a:t>
            </a:r>
          </a:p>
          <a:p>
            <a:r>
              <a:rPr lang="ko-KR" altLang="en-US" sz="1600"/>
              <a:t>가장 정확할 것 같아요</a:t>
            </a:r>
            <a:r>
              <a:rPr lang="en-US" altLang="ko-KR" sz="1600"/>
              <a:t>. </a:t>
            </a:r>
            <a:r>
              <a:rPr lang="ko-KR" altLang="en-US" sz="1600"/>
              <a:t>담당자분께서는 최신 정보와 제품의 정확한 사양을 알려드리실 수 있을 거예요</a:t>
            </a:r>
            <a:r>
              <a:rPr lang="en-US" altLang="ko-KR" sz="1600"/>
              <a:t>. </a:t>
            </a:r>
            <a:r>
              <a:rPr lang="ko-KR" altLang="en-US" sz="1600"/>
              <a:t>혹</a:t>
            </a:r>
          </a:p>
          <a:p>
            <a:r>
              <a:rPr lang="ko-KR" altLang="en-US" sz="1600"/>
              <a:t>시 지금 바로 확인이 필요하시다면</a:t>
            </a:r>
            <a:r>
              <a:rPr lang="en-US" altLang="ko-KR" sz="1600"/>
              <a:t>, </a:t>
            </a:r>
            <a:r>
              <a:rPr lang="ko-KR" altLang="en-US" sz="1600"/>
              <a:t>저희 웹사이트에 있는 고객 지원 섹션을 통해 문의해 보시는 건 어떨까</a:t>
            </a:r>
          </a:p>
          <a:p>
            <a:r>
              <a:rPr lang="ko-KR" altLang="en-US" sz="1600"/>
              <a:t>요</a:t>
            </a:r>
            <a:r>
              <a:rPr lang="en-US" altLang="ko-KR" sz="1600"/>
              <a:t>? </a:t>
            </a:r>
            <a:r>
              <a:rPr lang="ko-KR" altLang="en-US" sz="1600"/>
              <a:t>도움이 될 거예요</a:t>
            </a:r>
            <a:r>
              <a:rPr lang="en-US" altLang="ko-KR" sz="1600"/>
              <a:t>!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79CE2-86CA-194D-6D69-757C180A7ED8}"/>
              </a:ext>
            </a:extLst>
          </p:cNvPr>
          <p:cNvSpPr txBox="1"/>
          <p:nvPr/>
        </p:nvSpPr>
        <p:spPr>
          <a:xfrm>
            <a:off x="1631950" y="3914251"/>
            <a:ext cx="9864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위 코드에서는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temperature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매개변수로 로짓의 값을 먼저 조정한 후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, top_k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매개변수를 사용해 </a:t>
            </a:r>
            <a:b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비교적 많은 개수의 토큰을 먼저 선택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그다음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top-p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샘플링을 적용</a:t>
            </a:r>
          </a:p>
        </p:txBody>
      </p:sp>
    </p:spTree>
    <p:extLst>
      <p:ext uri="{BB962C8B-B14F-4D97-AF65-F5344CB8AC3E}">
        <p14:creationId xmlns:p14="http://schemas.microsoft.com/office/powerpoint/2010/main" val="40040753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F4F6-B080-57CA-517A-FBE8FF1A6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3520D27-80F9-57A7-963C-ACD8602BA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</a:t>
            </a:r>
            <a:r>
              <a:rPr lang="ko-KR" altLang="en-US"/>
              <a:t>모델의 간략한 역사</a:t>
            </a:r>
            <a:endParaRPr lang="en-US" altLang="ko-KR"/>
          </a:p>
          <a:p>
            <a:pPr lvl="1"/>
            <a:r>
              <a:rPr lang="ko-KR" altLang="en-US"/>
              <a:t>오픈</a:t>
            </a:r>
            <a:r>
              <a:rPr lang="en-US" altLang="ko-KR"/>
              <a:t>AI</a:t>
            </a:r>
            <a:r>
              <a:rPr lang="ko-KR" altLang="en-US"/>
              <a:t>는 </a:t>
            </a:r>
            <a:r>
              <a:rPr lang="en-US" altLang="ko-KR"/>
              <a:t>GPT(Generative Pre-trained Transformer)</a:t>
            </a:r>
            <a:r>
              <a:rPr lang="ko-KR" altLang="en-US"/>
              <a:t>란 이름의 디코더 기반의 </a:t>
            </a:r>
            <a:r>
              <a:rPr lang="en-US" altLang="ko-KR"/>
              <a:t>LLM</a:t>
            </a:r>
            <a:r>
              <a:rPr lang="ko-KR" altLang="en-US"/>
              <a:t>을 개발</a:t>
            </a:r>
            <a:endParaRPr lang="en-US" altLang="ko-KR"/>
          </a:p>
          <a:p>
            <a:pPr lvl="2"/>
            <a:r>
              <a:rPr lang="en-US" altLang="ko-KR"/>
              <a:t>2018</a:t>
            </a:r>
            <a:r>
              <a:rPr lang="ko-KR" altLang="en-US"/>
              <a:t>년 </a:t>
            </a:r>
            <a:r>
              <a:rPr lang="en-US" altLang="ko-KR"/>
              <a:t>GPT-1</a:t>
            </a:r>
            <a:r>
              <a:rPr lang="ko-KR" altLang="en-US"/>
              <a:t>을 출시</a:t>
            </a:r>
            <a:endParaRPr lang="en-US" altLang="ko-KR"/>
          </a:p>
          <a:p>
            <a:pPr lvl="2"/>
            <a:r>
              <a:rPr lang="en-US" altLang="ko-KR"/>
              <a:t>2019</a:t>
            </a:r>
            <a:r>
              <a:rPr lang="ko-KR" altLang="en-US"/>
              <a:t>년 더 큰 모델인 </a:t>
            </a:r>
            <a:r>
              <a:rPr lang="en-US" altLang="ko-KR"/>
              <a:t>GPT-2</a:t>
            </a:r>
            <a:r>
              <a:rPr lang="ko-KR" altLang="en-US"/>
              <a:t>를 공개</a:t>
            </a:r>
            <a:endParaRPr lang="en-US" altLang="ko-KR"/>
          </a:p>
          <a:p>
            <a:pPr lvl="2"/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1,750</a:t>
            </a:r>
            <a:r>
              <a:rPr lang="ko-KR" altLang="en-US"/>
              <a:t>억 개의 파라미터를 가진 </a:t>
            </a:r>
            <a:r>
              <a:rPr lang="en-US" altLang="ko-KR"/>
              <a:t>GPT-3</a:t>
            </a:r>
            <a:r>
              <a:rPr lang="ko-KR" altLang="en-US"/>
              <a:t>를 출시하면서 클로즈드 소스로 전환</a:t>
            </a:r>
            <a:endParaRPr lang="en-US" altLang="ko-KR"/>
          </a:p>
          <a:p>
            <a:pPr lvl="2"/>
            <a:r>
              <a:rPr lang="en-US" altLang="ko-KR"/>
              <a:t>2022</a:t>
            </a:r>
            <a:r>
              <a:rPr lang="ko-KR" altLang="en-US"/>
              <a:t>년 </a:t>
            </a:r>
            <a:r>
              <a:rPr lang="en-US" altLang="ko-KR"/>
              <a:t>GPT-3.5</a:t>
            </a:r>
            <a:r>
              <a:rPr lang="ko-KR" altLang="en-US"/>
              <a:t>와 </a:t>
            </a:r>
            <a:r>
              <a:rPr lang="en-US" altLang="ko-KR"/>
              <a:t>ChatGPT</a:t>
            </a:r>
            <a:r>
              <a:rPr lang="ko-KR" altLang="en-US"/>
              <a:t>가 등장하며 인공지능 기술이 본격적으로 주목받음</a:t>
            </a:r>
            <a:endParaRPr lang="en-US" altLang="ko-KR"/>
          </a:p>
          <a:p>
            <a:pPr lvl="2"/>
            <a:r>
              <a:rPr lang="en-US" altLang="ko-KR"/>
              <a:t>2023</a:t>
            </a:r>
            <a:r>
              <a:rPr lang="ko-KR" altLang="en-US"/>
              <a:t>년 텍스트뿐만 아니라 이미지를 처리할 수 있는 멀티모달</a:t>
            </a:r>
            <a:r>
              <a:rPr lang="en-US" altLang="ko-KR"/>
              <a:t>(multi-modal) </a:t>
            </a:r>
            <a:r>
              <a:rPr lang="ko-KR" altLang="en-US"/>
              <a:t>모델인 </a:t>
            </a:r>
            <a:r>
              <a:rPr lang="en-US" altLang="ko-KR"/>
              <a:t>GPT-4</a:t>
            </a:r>
            <a:r>
              <a:rPr lang="ko-KR" altLang="en-US"/>
              <a:t>를 출시</a:t>
            </a:r>
          </a:p>
          <a:p>
            <a:pPr lvl="2"/>
            <a:r>
              <a:rPr lang="en-US" altLang="ko-KR"/>
              <a:t>2024</a:t>
            </a:r>
            <a:r>
              <a:rPr lang="ko-KR" altLang="en-US"/>
              <a:t>년 최신 모델인 </a:t>
            </a:r>
            <a:r>
              <a:rPr lang="en-US" altLang="ko-KR"/>
              <a:t>GPT-4o</a:t>
            </a:r>
            <a:r>
              <a:rPr lang="ko-KR" altLang="en-US"/>
              <a:t> 발표</a:t>
            </a:r>
            <a:endParaRPr lang="en-US" altLang="ko-KR"/>
          </a:p>
          <a:p>
            <a:pPr lvl="1"/>
            <a:r>
              <a:rPr lang="en-US" altLang="ko-KR"/>
              <a:t>(</a:t>
            </a:r>
            <a:r>
              <a:rPr lang="ko-KR" altLang="en-US"/>
              <a:t>학습</a:t>
            </a:r>
            <a:r>
              <a:rPr lang="en-US" altLang="ko-KR"/>
              <a:t>) GPT-4o</a:t>
            </a:r>
            <a:r>
              <a:rPr lang="ko-KR" altLang="en-US"/>
              <a:t>를 활용해 상품 문의에 대한 댓글을 생성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8AED02-0F0E-5E01-B591-F6EF567D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A9113C-CBB1-3086-9C63-EEFADB21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137A03A-B199-BEB7-7057-D406242CCC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5416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6DE7-4B0C-4685-323D-1CCFFC39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A78FA7A-B476-0D2B-031A-3D11193FC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어텐션 메커니즘의 장점과 단점</a:t>
            </a:r>
            <a:endParaRPr lang="en-US" altLang="ko-KR" u="sng"/>
          </a:p>
          <a:p>
            <a:pPr lvl="1"/>
            <a:r>
              <a:rPr lang="ko-KR" altLang="en-US"/>
              <a:t>장점</a:t>
            </a:r>
            <a:endParaRPr lang="en-US" altLang="ko-KR"/>
          </a:p>
          <a:p>
            <a:pPr lvl="2"/>
            <a:r>
              <a:rPr lang="ko-KR" altLang="en-US"/>
              <a:t>어텐션 메커니즘은 긴 텍스트를 처리할 때 정보 손실을 줄이는 데 매우 효과적</a:t>
            </a:r>
            <a:endParaRPr lang="en-US" altLang="ko-KR"/>
          </a:p>
          <a:p>
            <a:pPr lvl="2"/>
            <a:r>
              <a:rPr lang="ko-KR" altLang="en-US"/>
              <a:t>인코더의 모든 타임스텝에서 생성된 은닉 상태를 참고하여 더 정확한 출력을 생성</a:t>
            </a:r>
            <a:endParaRPr lang="en-US" altLang="ko-KR"/>
          </a:p>
          <a:p>
            <a:pPr lvl="2"/>
            <a:r>
              <a:rPr lang="ko-KR" altLang="en-US"/>
              <a:t>어텐션 메커니즘을 사용한 획기적인 모델이 등장 </a:t>
            </a:r>
            <a:r>
              <a:rPr lang="en-US" altLang="ko-KR"/>
              <a:t>-</a:t>
            </a:r>
            <a:r>
              <a:rPr lang="ko-KR" altLang="en-US"/>
              <a:t> 기계 번역은 물론</a:t>
            </a:r>
            <a:r>
              <a:rPr lang="en-US" altLang="ko-KR"/>
              <a:t>, </a:t>
            </a:r>
            <a:r>
              <a:rPr lang="ko-KR" altLang="en-US"/>
              <a:t>자연어 처리 전 분야에 혁명을 일으킴</a:t>
            </a:r>
            <a:endParaRPr lang="en-US" altLang="ko-KR"/>
          </a:p>
          <a:p>
            <a:pPr lvl="1"/>
            <a:r>
              <a:rPr lang="ko-KR" altLang="en-US"/>
              <a:t>단점</a:t>
            </a:r>
            <a:endParaRPr lang="en-US" altLang="ko-KR"/>
          </a:p>
          <a:p>
            <a:pPr lvl="2"/>
            <a:r>
              <a:rPr lang="ko-KR" altLang="en-US"/>
              <a:t>어텐션 가중치를 계산하기 위해 인코더의 모든 타임스텝에서 생성된 은닉 상태를 저장 </a:t>
            </a:r>
            <a:r>
              <a:rPr lang="en-US" altLang="ko-KR"/>
              <a:t>- </a:t>
            </a:r>
            <a:r>
              <a:rPr lang="ko-KR" altLang="en-US"/>
              <a:t>연산량이 증가</a:t>
            </a:r>
            <a:endParaRPr lang="en-US" altLang="ko-KR"/>
          </a:p>
          <a:p>
            <a:pPr lvl="2"/>
            <a:r>
              <a:rPr lang="ko-KR" altLang="en-US"/>
              <a:t>인코더가 처리할 수 있는 타임스텝의 최대 개수를 정해야 하며</a:t>
            </a:r>
            <a:r>
              <a:rPr lang="en-US" altLang="ko-KR"/>
              <a:t>, </a:t>
            </a:r>
            <a:r>
              <a:rPr lang="ko-KR" altLang="en-US"/>
              <a:t>이로 인해 입력 텍스트의 길이가 제한될 수 있음</a:t>
            </a:r>
            <a:endParaRPr lang="en-US" altLang="ko-KR"/>
          </a:p>
          <a:p>
            <a:pPr lvl="2"/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어텐션을 사용해도 여전히 한 번에 한 토큰씩 처리해야 하는 한계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6B1606B-CDA4-080C-FA4A-9D8B75C1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57B45-390D-E26C-92C6-5ABF5099A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3BBE663-ED86-967E-66AD-22E3EF750C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393351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9F695-71E7-91B1-535A-6E09A463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4D7405D-5DB4-C88B-6C1B-9F54FCFCE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lvl="1"/>
            <a:r>
              <a:rPr lang="ko-KR" altLang="en-US"/>
              <a:t>오픈</a:t>
            </a:r>
            <a:r>
              <a:rPr lang="en-US" altLang="ko-KR"/>
              <a:t>AI</a:t>
            </a:r>
            <a:r>
              <a:rPr lang="ko-KR" altLang="en-US"/>
              <a:t>에서 제공하는 모델을 사용하려면 먼저 오픈</a:t>
            </a:r>
            <a:r>
              <a:rPr lang="en-US" altLang="ko-KR"/>
              <a:t>AI </a:t>
            </a:r>
            <a:r>
              <a:rPr lang="ko-KR" altLang="en-US"/>
              <a:t>사이트에 가입하고 </a:t>
            </a:r>
            <a:r>
              <a:rPr lang="en-US" altLang="ko-KR"/>
              <a:t>API </a:t>
            </a:r>
            <a:r>
              <a:rPr lang="ko-KR" altLang="en-US"/>
              <a:t>키를 발급받아야 함</a:t>
            </a:r>
            <a:endParaRPr lang="en-US" altLang="ko-KR"/>
          </a:p>
          <a:p>
            <a:pPr lvl="1"/>
            <a:r>
              <a:rPr lang="ko-KR" altLang="en-US"/>
              <a:t>예전에는 신규 가입자에게 일정 양의 무료 크레딧을 제공했지만</a:t>
            </a:r>
            <a:r>
              <a:rPr lang="en-US" altLang="ko-KR"/>
              <a:t>, 2024</a:t>
            </a:r>
            <a:r>
              <a:rPr lang="ko-KR" altLang="en-US"/>
              <a:t>년 초부터 이 혜택이 중단</a:t>
            </a:r>
            <a:endParaRPr lang="en-US" altLang="ko-KR"/>
          </a:p>
          <a:p>
            <a:pPr lvl="1"/>
            <a:r>
              <a:rPr lang="ko-KR" altLang="en-US"/>
              <a:t>현재는 최소 </a:t>
            </a:r>
            <a:r>
              <a:rPr lang="en-US" altLang="ko-KR"/>
              <a:t>$5 </a:t>
            </a:r>
            <a:r>
              <a:rPr lang="ko-KR" altLang="en-US"/>
              <a:t>정도를 충전해야 </a:t>
            </a:r>
            <a:r>
              <a:rPr lang="en-US" altLang="ko-KR"/>
              <a:t>API</a:t>
            </a:r>
            <a:r>
              <a:rPr lang="ko-KR" altLang="en-US"/>
              <a:t>를 사용할 수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금액이면 간단한 실험을 해보는 데 충분함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D7D44E-A83C-0884-A587-3F7F8631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029556-C03D-03CD-ACAE-127B42A0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54C41C4-1AF6-51B3-DC44-02E0A4E84C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409310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C6F1-A4D1-5F62-423F-C47F7A5D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FBBC175-D73E-46D4-66FD-25F25C8579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01 	</a:t>
            </a:r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사이트</a:t>
            </a:r>
            <a:r>
              <a:rPr lang="en-US" altLang="ko-KR"/>
              <a:t>(https://platform.openai.com/)</a:t>
            </a:r>
            <a:r>
              <a:rPr lang="ko-KR" altLang="en-US"/>
              <a:t>에 접속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로그인 또는</a:t>
            </a:r>
            <a:r>
              <a:rPr lang="en-US" altLang="ko-KR"/>
              <a:t>, </a:t>
            </a:r>
            <a:r>
              <a:rPr lang="ko-KR" altLang="en-US"/>
              <a:t>아직 회원이 아니라면 오른쪽 위에 있는 ‘</a:t>
            </a:r>
            <a:r>
              <a:rPr lang="en-US" altLang="ko-KR"/>
              <a:t>Sign up’ </a:t>
            </a:r>
            <a:r>
              <a:rPr lang="ko-KR" altLang="en-US"/>
              <a:t>버튼을 클릭하여 회원 가입을 진행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B454A2-235F-1AD7-3DDC-14AAF9B6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28C0C1-8E00-76A1-8B7C-DCDEBC0D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C658C3F-F1CF-1D3D-9C31-8E61AF7DE3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271CD-C0A4-4DE6-C0EB-47883F54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55" y="2035492"/>
            <a:ext cx="6818489" cy="41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3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1242-FA4F-9938-16B6-136D2317E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4591180-10BB-A5E3-2101-2D221BFB0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02 	</a:t>
            </a:r>
            <a:r>
              <a:rPr lang="ko-KR" altLang="en-US"/>
              <a:t>로그인 후 오른쪽 상단의 ‘</a:t>
            </a:r>
            <a:r>
              <a:rPr lang="en-US" altLang="ko-KR"/>
              <a:t>Start building’ </a:t>
            </a:r>
            <a:r>
              <a:rPr lang="ko-KR" altLang="en-US"/>
              <a:t>버튼을 클릭하여 기본 설정과 </a:t>
            </a:r>
            <a:r>
              <a:rPr lang="en-US" altLang="ko-KR"/>
              <a:t>API </a:t>
            </a:r>
            <a:r>
              <a:rPr lang="ko-KR" altLang="en-US"/>
              <a:t>키를 발급받음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00C2347-7A4A-FEF5-0838-29390C3F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55A7C1-CE86-DC04-DB9A-51BACF3A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0940228-CB5D-8645-76C3-31850C9817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BE1E6-F176-F51B-ADBD-B3EBCFE9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55" y="1845325"/>
            <a:ext cx="6818489" cy="27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495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3AB-9211-15AC-D3EC-68D33B192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EA202E3-0FCB-093B-D123-87591EAA28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03 	</a:t>
            </a:r>
            <a:r>
              <a:rPr lang="ko-KR" altLang="en-US"/>
              <a:t>‘</a:t>
            </a:r>
            <a:r>
              <a:rPr lang="en-US" altLang="ko-KR"/>
              <a:t>Start building’ </a:t>
            </a:r>
            <a:r>
              <a:rPr lang="ko-KR" altLang="en-US"/>
              <a:t>버튼을 클릭하면 먼저 조직이나 개인의 이름을 입력하고</a:t>
            </a:r>
            <a:r>
              <a:rPr lang="en-US" altLang="ko-KR"/>
              <a:t>, </a:t>
            </a:r>
            <a:r>
              <a:rPr lang="ko-KR" altLang="en-US"/>
              <a:t>기술에 어느 정도 </a:t>
            </a:r>
          </a:p>
          <a:p>
            <a:pPr marL="457200" lvl="1" indent="0">
              <a:buNone/>
            </a:pPr>
            <a:r>
              <a:rPr lang="en-US" altLang="ko-KR"/>
              <a:t>	</a:t>
            </a:r>
            <a:r>
              <a:rPr lang="ko-KR" altLang="en-US"/>
              <a:t>익숙한지 질문에 적당한 답변을 입력 후 ‘</a:t>
            </a:r>
            <a:r>
              <a:rPr lang="en-US" altLang="ko-KR"/>
              <a:t>Create organization’ </a:t>
            </a:r>
            <a:r>
              <a:rPr lang="ko-KR" altLang="en-US"/>
              <a:t>버튼을 클릭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이어지는 화면에서 팀원으로 초청하고 싶은 사람의 이메일을 적을 수 있음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여기서는 ‘</a:t>
            </a:r>
            <a:r>
              <a:rPr lang="en-US" altLang="ko-KR"/>
              <a:t>Continue’ </a:t>
            </a:r>
            <a:r>
              <a:rPr lang="ko-KR" altLang="en-US"/>
              <a:t>버튼을 클릭해 이를 건너 뛰고 다음 화면으로 넘어감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62D3D-4CDD-6263-5856-096257ED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6F28E7-5AD9-E0A8-6ECA-EEA513E4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B3D163F-2B18-F92E-F715-D1A24B0BAE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F6CB1-1A7D-5FDE-00B3-E5012D42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7" y="2889250"/>
            <a:ext cx="6637867" cy="29855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745988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093F5-1F14-73D2-63DC-15979E32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558BFE-0A9B-FBBE-7F62-DF08060A3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04 	</a:t>
            </a:r>
            <a:r>
              <a:rPr lang="ko-KR" altLang="en-US"/>
              <a:t>첫 번째 </a:t>
            </a:r>
            <a:r>
              <a:rPr lang="en-US" altLang="ko-KR"/>
              <a:t>API </a:t>
            </a:r>
            <a:r>
              <a:rPr lang="ko-KR" altLang="en-US"/>
              <a:t>키를 발급받을 수 있음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여러 개의 키가 있을 때 구분하기 쉽도록 키 이름을 지정하거나 그냥 기본 값을 사용</a:t>
            </a:r>
            <a:r>
              <a:rPr lang="en-US" altLang="ko-KR"/>
              <a:t> </a:t>
            </a:r>
            <a:br>
              <a:rPr lang="en-US" altLang="ko-KR"/>
            </a:br>
            <a:r>
              <a:rPr lang="en-US" altLang="ko-KR"/>
              <a:t>	‘Generate API Key’ </a:t>
            </a:r>
            <a:r>
              <a:rPr lang="ko-KR" altLang="en-US"/>
              <a:t>버튼을 클릭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15F9F4C-8520-FE13-3D67-8BCA496D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2B3971-2FCC-E27B-1216-8EFF5096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D5EB5F0-9FF3-ED06-968A-DF459884A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AAB9F5-31CD-9591-D514-981F8F99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6" y="2435186"/>
            <a:ext cx="6637867" cy="328302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338442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4E93A-A2D1-4FB1-97B8-B4C7AB16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6CE2686-7CE4-7FFF-52E2-B7EFDB3CA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05 	</a:t>
            </a:r>
            <a:r>
              <a:rPr lang="ko-KR" altLang="en-US"/>
              <a:t>‘</a:t>
            </a:r>
            <a:r>
              <a:rPr lang="en-US" altLang="ko-KR"/>
              <a:t>Copy’ </a:t>
            </a:r>
            <a:r>
              <a:rPr lang="ko-KR" altLang="en-US"/>
              <a:t>버튼을 클릭하여 키를 복사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복사된 키를 메모장이나 텍스트 파일로 보관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보안을 위해 </a:t>
            </a:r>
            <a:r>
              <a:rPr lang="en-US" altLang="ko-KR"/>
              <a:t>API </a:t>
            </a:r>
            <a:r>
              <a:rPr lang="ko-KR" altLang="en-US"/>
              <a:t>키는 생성 시점에만 복사가 가능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화면 아래 </a:t>
            </a:r>
            <a:r>
              <a:rPr lang="en-US" altLang="ko-KR"/>
              <a:t>API </a:t>
            </a:r>
            <a:r>
              <a:rPr lang="ko-KR" altLang="en-US"/>
              <a:t>키를 사용하는 예제도 복사해 놓으면 좋음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42838BA-C6D2-A982-DF1D-072455BC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2CD0CA-9125-07E5-5765-1F86C1B9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16F988C-CB2D-B207-E3C3-6D7D0C2464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6048F-2A8B-D283-9CBB-0911C02F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7" y="2640359"/>
            <a:ext cx="6637867" cy="37237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739243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2B5F-2C6B-A55D-2B11-395F3F5E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1FAED02-3B64-35FF-EBAC-24C54630C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06 	</a:t>
            </a:r>
            <a:r>
              <a:rPr lang="ko-KR" altLang="en-US"/>
              <a:t>크레딧을 추가하고 신용카드 정보를 입력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16959F-1886-71C4-C4B1-8FCB29AD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930BDD-1112-8D37-A2D0-E1814B9F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57D69EE-BB14-5C4D-4397-175CEBF58E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4231EB-5AD1-727D-49F4-A1A5F8AD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6" y="1798503"/>
            <a:ext cx="6637867" cy="326099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74746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95F1B-9AC8-DFA9-A418-A048EB31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C0657EF-E9DA-9085-4E3A-DAC3A28CA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07 	</a:t>
            </a:r>
            <a:r>
              <a:rPr lang="ko-KR" altLang="en-US"/>
              <a:t>로그인 후 오른쪽 상단의 톱니바퀴 아이콘을 누르면 설정 화면으로 이동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여기에서 왼쪽에 있는 ‘</a:t>
            </a:r>
            <a:r>
              <a:rPr lang="en-US" altLang="ko-KR"/>
              <a:t>API Keys’</a:t>
            </a:r>
            <a:r>
              <a:rPr lang="ko-KR" altLang="en-US"/>
              <a:t>를 클릭하면 조금 전 발급받은 </a:t>
            </a:r>
            <a:r>
              <a:rPr lang="en-US" altLang="ko-KR"/>
              <a:t>API </a:t>
            </a:r>
            <a:r>
              <a:rPr lang="ko-KR" altLang="en-US"/>
              <a:t>키를 확인</a:t>
            </a:r>
            <a:br>
              <a:rPr lang="en-US" altLang="ko-KR"/>
            </a:br>
            <a:r>
              <a:rPr lang="en-US" altLang="ko-KR"/>
              <a:t>	(</a:t>
            </a:r>
            <a:r>
              <a:rPr lang="ko-KR" altLang="en-US"/>
              <a:t>이전에 발급된 키를 다시 복사할 수는 없음</a:t>
            </a:r>
            <a:r>
              <a:rPr lang="en-US" altLang="ko-KR"/>
              <a:t>) - </a:t>
            </a:r>
            <a:r>
              <a:rPr lang="ko-KR" altLang="en-US"/>
              <a:t>이 화면에서는 키의 이름을 수정</a:t>
            </a:r>
            <a:r>
              <a:rPr lang="en-US" altLang="ko-KR"/>
              <a:t>,</a:t>
            </a:r>
            <a:r>
              <a:rPr lang="ko-KR" altLang="en-US"/>
              <a:t> 삭제만 가능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새로운 키를 만들고 싶다면</a:t>
            </a:r>
            <a:r>
              <a:rPr lang="en-US" altLang="ko-KR"/>
              <a:t>, </a:t>
            </a:r>
            <a:r>
              <a:rPr lang="ko-KR" altLang="en-US"/>
              <a:t>오른쪽 상단의 ‘</a:t>
            </a:r>
            <a:r>
              <a:rPr lang="en-US" altLang="ko-KR"/>
              <a:t>Create new secret key’ </a:t>
            </a:r>
            <a:r>
              <a:rPr lang="ko-KR" altLang="en-US"/>
              <a:t>버튼을 클릭</a:t>
            </a:r>
            <a:br>
              <a:rPr lang="en-US" altLang="ko-KR"/>
            </a:br>
            <a:r>
              <a:rPr lang="en-US" altLang="ko-KR"/>
              <a:t>	</a:t>
            </a:r>
            <a:r>
              <a:rPr lang="ko-KR" altLang="en-US"/>
              <a:t>학습에서는 </a:t>
            </a:r>
            <a:r>
              <a:rPr lang="en-US" altLang="ko-KR"/>
              <a:t>GPT-4o-mini</a:t>
            </a:r>
            <a:r>
              <a:rPr lang="ko-KR" altLang="en-US"/>
              <a:t>를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8726F8D-82D2-6E04-6267-02A0DEAD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0D43B1-8B3E-29F4-54A5-BF3DFA2E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DA9075A-6226-2B41-DC52-89A9CA7E67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4FC673-6735-3A27-1576-DA6050C4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96" y="3108019"/>
            <a:ext cx="6818489" cy="24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33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2C473-98D9-A9EA-47CE-D0387737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230FCC5-647D-31F2-B1C9-8E0CEEBAE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 </a:t>
            </a:r>
            <a:r>
              <a:rPr lang="ko-KR" altLang="en-US"/>
              <a:t>키 만들기</a:t>
            </a:r>
            <a:endParaRPr lang="en-US" altLang="ko-KR"/>
          </a:p>
          <a:p>
            <a:pPr marL="457200" lvl="1" indent="0">
              <a:buNone/>
            </a:pPr>
            <a:r>
              <a:rPr lang="en-US" altLang="ko-KR"/>
              <a:t>08 	</a:t>
            </a:r>
            <a:r>
              <a:rPr lang="ko-KR" altLang="en-US"/>
              <a:t>오픈</a:t>
            </a:r>
            <a:r>
              <a:rPr lang="en-US" altLang="ko-KR"/>
              <a:t>AI</a:t>
            </a:r>
            <a:r>
              <a:rPr lang="ko-KR" altLang="en-US"/>
              <a:t>에서 제공하는 모델에 대한 정보 확인</a:t>
            </a:r>
            <a:br>
              <a:rPr lang="en-US" altLang="ko-KR"/>
            </a:br>
            <a:r>
              <a:rPr lang="en-US" altLang="ko-KR"/>
              <a:t>	- </a:t>
            </a:r>
            <a:r>
              <a:rPr lang="ko-KR" altLang="en-US"/>
              <a:t>상단 메뉴 ‘</a:t>
            </a:r>
            <a:r>
              <a:rPr lang="en-US" altLang="ko-KR"/>
              <a:t>Docs’</a:t>
            </a:r>
            <a:r>
              <a:rPr lang="ko-KR" altLang="en-US"/>
              <a:t>를 클릭하고 왼쪽 메뉴에서 ‘</a:t>
            </a:r>
            <a:r>
              <a:rPr lang="en-US" altLang="ko-KR"/>
              <a:t>Models’</a:t>
            </a:r>
            <a:r>
              <a:rPr lang="ko-KR" altLang="en-US"/>
              <a:t>를 선택</a:t>
            </a:r>
            <a:r>
              <a:rPr lang="en-US" altLang="ko-KR"/>
              <a:t>	   	</a:t>
            </a:r>
            <a:br>
              <a:rPr lang="en-US" altLang="ko-KR"/>
            </a:br>
            <a:r>
              <a:rPr lang="en-US" altLang="ko-KR"/>
              <a:t>	   (https://platform.openai.com/docs/models)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A7540C-80D9-8347-0AA5-D85AC331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89C32D-BBFB-49F2-F04F-E31194E3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5B8668B-E370-EF79-443B-0FE560BC72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A2002-314A-65B6-1448-3B8592AF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420043"/>
            <a:ext cx="7258050" cy="331331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312061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3332E-4CAB-7708-B462-7D3A78A3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37A5F71-BACC-AA41-7E74-7AA73686D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Docs </a:t>
            </a:r>
            <a:r>
              <a:rPr lang="ko-KR" altLang="en-US"/>
              <a:t>페이지의 왼쪽에 있는 ‘</a:t>
            </a:r>
            <a:r>
              <a:rPr lang="en-US" altLang="ko-KR"/>
              <a:t>Text generation’ </a:t>
            </a:r>
            <a:r>
              <a:rPr lang="ko-KR" altLang="en-US"/>
              <a:t>메뉴를 클릭 </a:t>
            </a:r>
            <a:r>
              <a:rPr lang="en-US" altLang="ko-KR"/>
              <a:t>-</a:t>
            </a:r>
            <a:r>
              <a:rPr lang="ko-KR" altLang="en-US"/>
              <a:t> 샘플 코드 확인</a:t>
            </a:r>
            <a:endParaRPr lang="en-US" altLang="ko-KR"/>
          </a:p>
          <a:p>
            <a:pPr lvl="2"/>
            <a:r>
              <a:rPr lang="ko-KR" altLang="en-US"/>
              <a:t>예제 코드에 있는 메시지 형식이 앞서 </a:t>
            </a:r>
            <a:r>
              <a:rPr lang="en-US" altLang="ko-KR"/>
              <a:t>EXAONE</a:t>
            </a:r>
            <a:r>
              <a:rPr lang="ko-KR" altLang="en-US"/>
              <a:t>에 전달했던 채팅 템플릿과 매우 유사함</a:t>
            </a:r>
            <a:endParaRPr lang="en-US" altLang="ko-KR"/>
          </a:p>
          <a:p>
            <a:pPr lvl="2"/>
            <a:r>
              <a:rPr lang="ko-KR" altLang="en-US"/>
              <a:t>이 코드를 복사하여 코랩에서 </a:t>
            </a:r>
            <a:r>
              <a:rPr lang="en-US" altLang="ko-KR"/>
              <a:t>gpt-4o-mini </a:t>
            </a:r>
            <a:r>
              <a:rPr lang="ko-KR" altLang="en-US"/>
              <a:t>모델을 호출해서 고객 문의에 대한 댓글을 생성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F60A896-C673-5761-B23A-7E35F9FD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B55E70-4B9C-81A1-99D6-B2D37C05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5BC33FA-499D-6D87-0E7F-5E135B72BA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0F86FF-F47D-2717-F359-FADBFC2B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96" y="2035596"/>
            <a:ext cx="6818489" cy="388895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6355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460F-88D3-823B-32F3-464CF551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9D5FEC4-9397-C0EF-7B62-BBF6563D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트랜스포머</a:t>
            </a:r>
            <a:r>
              <a:rPr lang="en-US" altLang="ko-KR"/>
              <a:t>(Transformer)</a:t>
            </a:r>
          </a:p>
          <a:p>
            <a:pPr lvl="1"/>
            <a:r>
              <a:rPr lang="ko-KR" altLang="en-US"/>
              <a:t>트랜스포머라는 새로운 신경망 구조 연구는 “</a:t>
            </a:r>
            <a:r>
              <a:rPr lang="en-US" altLang="ko-KR"/>
              <a:t>Attention Is All You Need”</a:t>
            </a:r>
            <a:r>
              <a:rPr lang="ko-KR" altLang="en-US"/>
              <a:t>라는 제목의 논문에서 소개</a:t>
            </a:r>
          </a:p>
          <a:p>
            <a:pPr lvl="2"/>
            <a:r>
              <a:rPr lang="ko-KR" altLang="en-US"/>
              <a:t>트랜스포머는 논문의 제목처럼 어텐션 메커니즘을 적극적으로 활용</a:t>
            </a:r>
            <a:endParaRPr lang="en-US" altLang="ko-KR"/>
          </a:p>
          <a:p>
            <a:pPr lvl="2"/>
            <a:r>
              <a:rPr lang="ko-KR" altLang="en-US"/>
              <a:t>어텐션 메커니즘만 사용하는 것이 아니며 다양한 기술을 조합하여 구성</a:t>
            </a:r>
            <a:endParaRPr lang="en-US" altLang="ko-KR"/>
          </a:p>
          <a:p>
            <a:pPr lvl="2"/>
            <a:r>
              <a:rPr lang="ko-KR" altLang="en-US"/>
              <a:t>기존의 인코더</a:t>
            </a:r>
            <a:r>
              <a:rPr lang="en-US" altLang="ko-KR"/>
              <a:t>-</a:t>
            </a:r>
            <a:r>
              <a:rPr lang="ko-KR" altLang="en-US"/>
              <a:t>디코더 구조를 유지하면서도 순환 신경망을 완전히 제거</a:t>
            </a:r>
            <a:br>
              <a:rPr lang="en-US" altLang="ko-KR"/>
            </a:br>
            <a:r>
              <a:rPr lang="ko-KR" altLang="en-US"/>
              <a:t>따라서 입력 텍스트를 한 토큰씩 처리할 필요 없이 한 번에 모두 처리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CE61F5B-38AF-7B76-AABA-3C2D6DD9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D4B18D-88E2-4471-8BA2-A6036F58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010C62F-BB3B-5F25-9CFC-E83C16549F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DBDBF-77BB-A2ED-F8A7-070D9094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37" y="3009900"/>
            <a:ext cx="37433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6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1BCDB-B63E-21A9-FCE5-EB160E3A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30C6C52-C905-A033-E417-C169C661D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en-US" altLang="ko-KR"/>
              <a:t>openai </a:t>
            </a:r>
            <a:r>
              <a:rPr lang="ko-KR" altLang="en-US"/>
              <a:t>패키지에서 </a:t>
            </a:r>
            <a:r>
              <a:rPr lang="en-US" altLang="ko-KR"/>
              <a:t>OpenAI </a:t>
            </a:r>
            <a:r>
              <a:rPr lang="ko-KR" altLang="en-US"/>
              <a:t>클래스를 임포트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이전에 생성한 </a:t>
            </a:r>
            <a:r>
              <a:rPr lang="en-US" altLang="ko-KR"/>
              <a:t>API key</a:t>
            </a:r>
            <a:r>
              <a:rPr lang="ko-KR" altLang="en-US"/>
              <a:t>를 사용해 클라이언트 객체를 생성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27E701-D355-B110-816A-6C0A8BE6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(50)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F7AA63-D88A-EDDA-D1AA-62C3F5C4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0A3B9B7-9808-FAC9-A976-12BA415462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DC728B87-E79D-2E30-7E78-FF6182E54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4251"/>
              </p:ext>
            </p:extLst>
          </p:nvPr>
        </p:nvGraphicFramePr>
        <p:xfrm>
          <a:off x="1631950" y="1719580"/>
          <a:ext cx="570547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54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openai import OpenAI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67A57453-3545-844D-3DD5-181A5660D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15697"/>
              </p:ext>
            </p:extLst>
          </p:nvPr>
        </p:nvGraphicFramePr>
        <p:xfrm>
          <a:off x="1631950" y="2928953"/>
          <a:ext cx="80835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35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client = OpenAI(api_key="sk-proj-N7tW…43jMoA")    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</a:rPr>
                        <a:t> # </a:t>
                      </a:r>
                      <a:r>
                        <a:rPr lang="ko-KR" altLang="en-US" sz="1400" b="0">
                          <a:solidFill>
                            <a:srgbClr val="FF0000"/>
                          </a:solidFill>
                        </a:rPr>
                        <a:t>여러분의 키를 입력하세요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7021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83807-049D-8F2D-C7C6-C88A958A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BAC4B18-8EBA-F395-B57A-16C0109B4B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ko-KR" altLang="en-US"/>
              <a:t>여기서 사용할 </a:t>
            </a:r>
            <a:r>
              <a:rPr lang="en-US" altLang="ko-KR"/>
              <a:t>API</a:t>
            </a:r>
            <a:r>
              <a:rPr lang="ko-KR" altLang="en-US"/>
              <a:t>는 가장 기본이 되는 채팅 완성</a:t>
            </a:r>
            <a:r>
              <a:rPr lang="en-US" altLang="ko-KR"/>
              <a:t>(chat completion)</a:t>
            </a:r>
          </a:p>
          <a:p>
            <a:pPr lvl="2"/>
            <a:r>
              <a:rPr lang="en-US" altLang="ko-KR"/>
              <a:t>client </a:t>
            </a:r>
            <a:r>
              <a:rPr lang="ko-KR" altLang="en-US"/>
              <a:t>객체의 </a:t>
            </a:r>
            <a:r>
              <a:rPr lang="en-US" altLang="ko-KR"/>
              <a:t>chat.completions.create ( ) </a:t>
            </a:r>
            <a:r>
              <a:rPr lang="ko-KR" altLang="en-US"/>
              <a:t>메서드를 사용해 이 </a:t>
            </a:r>
            <a:r>
              <a:rPr lang="en-US" altLang="ko-KR"/>
              <a:t>API</a:t>
            </a:r>
            <a:r>
              <a:rPr lang="ko-KR" altLang="en-US"/>
              <a:t>를 호출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때 </a:t>
            </a:r>
            <a:r>
              <a:rPr lang="en-US" altLang="ko-KR"/>
              <a:t>model </a:t>
            </a:r>
            <a:r>
              <a:rPr lang="ko-KR" altLang="en-US"/>
              <a:t>매개변수에 사용할 모델을 지정하고 </a:t>
            </a:r>
            <a:r>
              <a:rPr lang="en-US" altLang="ko-KR"/>
              <a:t>messages </a:t>
            </a:r>
            <a:r>
              <a:rPr lang="ko-KR" altLang="en-US"/>
              <a:t>매개변수에 채팅 메시지를 입력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메시지는 앞서 만든 채팅 템플릿과 동일하므로 이를 그대로 사용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기본적으로 하나의 응답이 반환되므로 첫 번째 원소의 </a:t>
            </a:r>
            <a:r>
              <a:rPr lang="en-US" altLang="ko-KR"/>
              <a:t>message.content </a:t>
            </a:r>
            <a:r>
              <a:rPr lang="ko-KR" altLang="en-US"/>
              <a:t>속성을 출력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750A55-A015-C6BE-E1D1-EEC9AFA5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(51)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AF2C5-CBF1-CCD6-9E0A-EC380F46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34EF740-AE6E-5A06-7AF2-407B32C8DE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3A109F4-F553-919A-A4A4-154A0BB8E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20710"/>
              </p:ext>
            </p:extLst>
          </p:nvPr>
        </p:nvGraphicFramePr>
        <p:xfrm>
          <a:off x="1631950" y="2652728"/>
          <a:ext cx="44640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completion = client.chat.completions.create(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model="gpt-4o-mini",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messages=messages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ABD20A2-62F2-AD6B-5343-248899C96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0493"/>
              </p:ext>
            </p:extLst>
          </p:nvPr>
        </p:nvGraphicFramePr>
        <p:xfrm>
          <a:off x="1631950" y="4076700"/>
          <a:ext cx="44640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print(completion.choices[0].message.content)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10DADAC-9893-3B66-E74B-AB1C131344BF}"/>
              </a:ext>
            </a:extLst>
          </p:cNvPr>
          <p:cNvCxnSpPr/>
          <p:nvPr/>
        </p:nvCxnSpPr>
        <p:spPr>
          <a:xfrm>
            <a:off x="6348413" y="422910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A74EC-2DCB-BCB9-3B7C-26D0D04E1C35}"/>
              </a:ext>
            </a:extLst>
          </p:cNvPr>
          <p:cNvSpPr txBox="1"/>
          <p:nvPr/>
        </p:nvSpPr>
        <p:spPr>
          <a:xfrm>
            <a:off x="1631949" y="4566726"/>
            <a:ext cx="9598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제품 담당자가 정확한 정보를 확인한 후에 답변드릴 수 있도록 시간이 필요합니다</a:t>
            </a:r>
            <a:r>
              <a:rPr lang="en-US" altLang="ko-KR" sz="1600"/>
              <a:t>. </a:t>
            </a:r>
            <a:r>
              <a:rPr lang="ko-KR" altLang="en-US" sz="1600"/>
              <a:t>조금만 기</a:t>
            </a:r>
          </a:p>
          <a:p>
            <a:r>
              <a:rPr lang="ko-KR" altLang="en-US" sz="1600"/>
              <a:t>다려 주시면 감사하겠습니다</a:t>
            </a:r>
            <a:r>
              <a:rPr lang="en-US" altLang="ko-KR" sz="1600"/>
              <a:t>!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4722806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B8241-9B20-632A-4F29-E5030434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7B183EA-AA49-05F7-339A-633DF8220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ko-KR" altLang="en-US"/>
              <a:t>이 글을 작성하는 시점에 </a:t>
            </a:r>
            <a:r>
              <a:rPr lang="en-US" altLang="ko-KR"/>
              <a:t>OpenAI</a:t>
            </a:r>
            <a:r>
              <a:rPr lang="ko-KR" altLang="en-US"/>
              <a:t>는 </a:t>
            </a:r>
            <a:r>
              <a:rPr lang="en-US" altLang="ko-KR"/>
              <a:t>top-k </a:t>
            </a:r>
            <a:r>
              <a:rPr lang="ko-KR" altLang="en-US"/>
              <a:t>샘플링을 지원하지 않음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대신 </a:t>
            </a:r>
            <a:r>
              <a:rPr lang="en-US" altLang="ko-KR"/>
              <a:t>top-p </a:t>
            </a:r>
            <a:r>
              <a:rPr lang="ko-KR" altLang="en-US"/>
              <a:t>샘플링을 위한 </a:t>
            </a:r>
            <a:r>
              <a:rPr lang="en-US" altLang="ko-KR"/>
              <a:t>top_p </a:t>
            </a:r>
            <a:r>
              <a:rPr lang="ko-KR" altLang="en-US"/>
              <a:t>매개변수를 제공</a:t>
            </a:r>
            <a:endParaRPr lang="en-US" altLang="ko-KR"/>
          </a:p>
          <a:p>
            <a:pPr lvl="2"/>
            <a:r>
              <a:rPr lang="en-US" altLang="ko-KR"/>
              <a:t>top_p </a:t>
            </a:r>
            <a:r>
              <a:rPr lang="ko-KR" altLang="en-US"/>
              <a:t>매개변수의 기본값은 </a:t>
            </a:r>
            <a:r>
              <a:rPr lang="en-US" altLang="ko-KR"/>
              <a:t>1</a:t>
            </a:r>
            <a:r>
              <a:rPr lang="ko-KR" altLang="en-US"/>
              <a:t>로 전체 토큰을 사용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이를 </a:t>
            </a:r>
            <a:r>
              <a:rPr lang="en-US" altLang="ko-KR"/>
              <a:t>0.9</a:t>
            </a:r>
            <a:r>
              <a:rPr lang="ko-KR" altLang="en-US"/>
              <a:t>정도로 낮추면 높은 확률을 가진 토큰이 선택될 가능성이 조금 더 올라감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8262D9-87E2-7DE9-0524-B3958B33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(52)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B57121-EFAD-6107-E2A9-CD71BDD7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34785EC-52AC-7B8E-F4AF-8DAAACC70E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6D9B8C4-FA54-6B9A-17F8-A02E34DB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37506"/>
              </p:ext>
            </p:extLst>
          </p:nvPr>
        </p:nvGraphicFramePr>
        <p:xfrm>
          <a:off x="1631950" y="2705100"/>
          <a:ext cx="44640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completion = client.chat.completions.create(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     model="gpt-4o-mini",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     messages=messages,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     top_p=0.9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print(completion.choices[0].message.content)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3B0EA7-8D9A-57B9-4A0C-29F695F5715B}"/>
              </a:ext>
            </a:extLst>
          </p:cNvPr>
          <p:cNvCxnSpPr/>
          <p:nvPr/>
        </p:nvCxnSpPr>
        <p:spPr>
          <a:xfrm>
            <a:off x="6348413" y="331470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66DBA-9954-CA0A-2A91-D8B9FB05BF34}"/>
              </a:ext>
            </a:extLst>
          </p:cNvPr>
          <p:cNvSpPr txBox="1"/>
          <p:nvPr/>
        </p:nvSpPr>
        <p:spPr>
          <a:xfrm>
            <a:off x="1631949" y="4272260"/>
            <a:ext cx="1005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안녕하세요</a:t>
            </a:r>
            <a:r>
              <a:rPr lang="en-US" altLang="ko-KR" sz="1600"/>
              <a:t>! </a:t>
            </a:r>
            <a:r>
              <a:rPr lang="ko-KR" altLang="en-US" sz="1600"/>
              <a:t>해당 다이어리에 내년도 공휴일이 표시되어 있는지 확인하기 위해 제품 담당자에게 문의해보겠습</a:t>
            </a:r>
          </a:p>
          <a:p>
            <a:r>
              <a:rPr lang="ko-KR" altLang="en-US" sz="1600"/>
              <a:t>니다</a:t>
            </a:r>
            <a:r>
              <a:rPr lang="en-US" altLang="ko-KR" sz="1600"/>
              <a:t>. </a:t>
            </a:r>
            <a:r>
              <a:rPr lang="ko-KR" altLang="en-US" sz="1600"/>
              <a:t>조금만 기다려 주시면 감사하겠습니다</a:t>
            </a:r>
            <a:r>
              <a:rPr lang="en-US" altLang="ko-KR" sz="1600"/>
              <a:t>!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9170334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3B1D9-9BD5-9E76-8A43-5E75F5DCD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570F6ED-18CB-8185-9E66-789ED8731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오픈</a:t>
            </a:r>
            <a:r>
              <a:rPr lang="en-US" altLang="ko-KR"/>
              <a:t>AI API</a:t>
            </a:r>
            <a:r>
              <a:rPr lang="ko-KR" altLang="en-US"/>
              <a:t>로 상품 질문에 대한 대답 생성하기</a:t>
            </a:r>
            <a:endParaRPr lang="en-US" altLang="ko-KR"/>
          </a:p>
          <a:p>
            <a:pPr lvl="1"/>
            <a:r>
              <a:rPr lang="en-US" altLang="ko-KR"/>
              <a:t>temperature </a:t>
            </a:r>
            <a:r>
              <a:rPr lang="ko-KR" altLang="en-US"/>
              <a:t>매개변수로 온도 파라미터를 조정</a:t>
            </a:r>
            <a:endParaRPr lang="en-US" altLang="ko-KR"/>
          </a:p>
          <a:p>
            <a:pPr lvl="2"/>
            <a:r>
              <a:rPr lang="ko-KR" altLang="en-US"/>
              <a:t>오픈</a:t>
            </a:r>
            <a:r>
              <a:rPr lang="en-US" altLang="ko-KR"/>
              <a:t>AI</a:t>
            </a:r>
            <a:r>
              <a:rPr lang="ko-KR" altLang="en-US"/>
              <a:t>의 </a:t>
            </a:r>
            <a:r>
              <a:rPr lang="en-US" altLang="ko-KR"/>
              <a:t>temperature </a:t>
            </a:r>
            <a:r>
              <a:rPr lang="ko-KR" altLang="en-US"/>
              <a:t>매개변수는 </a:t>
            </a:r>
            <a:r>
              <a:rPr lang="en-US" altLang="ko-KR"/>
              <a:t>0~2 </a:t>
            </a:r>
            <a:r>
              <a:rPr lang="ko-KR" altLang="en-US"/>
              <a:t>사이의 값을 지정해야 하며 기본값은 </a:t>
            </a:r>
            <a:r>
              <a:rPr lang="en-US" altLang="ko-KR"/>
              <a:t>1</a:t>
            </a:r>
          </a:p>
          <a:p>
            <a:pPr lvl="2"/>
            <a:r>
              <a:rPr lang="ko-KR" altLang="en-US"/>
              <a:t>이 값을 높여서 조금 더 랜덤한 출력을 생성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2A0BBFD-8990-9863-A2B8-2A092524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(53)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5B3A25-2B55-6E41-6578-2401833B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8138C61-4940-4058-E5BC-C670050098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10B828AC-A89B-788E-3555-37D751458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9482"/>
              </p:ext>
            </p:extLst>
          </p:nvPr>
        </p:nvGraphicFramePr>
        <p:xfrm>
          <a:off x="1631950" y="2489200"/>
          <a:ext cx="44640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completion = client.chat.completions.create(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     model="gpt-4o-mini",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     messages=messages,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     temperature=1.8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fr-FR" altLang="ko-KR" sz="1400" b="0">
                          <a:solidFill>
                            <a:schemeClr val="tx1"/>
                          </a:solidFill>
                        </a:rPr>
                        <a:t>print(completion.choices[0].message.content)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0594D0A-B99A-B0C9-DE2B-B9EF931F449F}"/>
              </a:ext>
            </a:extLst>
          </p:cNvPr>
          <p:cNvCxnSpPr/>
          <p:nvPr/>
        </p:nvCxnSpPr>
        <p:spPr>
          <a:xfrm>
            <a:off x="6348413" y="309880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36B35D-F543-5E05-9E57-9B4FD1F7CCD8}"/>
              </a:ext>
            </a:extLst>
          </p:cNvPr>
          <p:cNvSpPr txBox="1"/>
          <p:nvPr/>
        </p:nvSpPr>
        <p:spPr>
          <a:xfrm>
            <a:off x="1631949" y="4056360"/>
            <a:ext cx="10059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문의해 주셔서 감사합니다</a:t>
            </a:r>
            <a:r>
              <a:rPr lang="en-US" altLang="ko-KR" sz="1600"/>
              <a:t>! </a:t>
            </a:r>
            <a:r>
              <a:rPr lang="ko-KR" altLang="en-US" sz="1600"/>
              <a:t>앞으로 내년도 공휴일이 다이어리에 포함되어 있는지에 대한 </a:t>
            </a:r>
            <a:r>
              <a:rPr lang="en-US" altLang="ko-KR" sz="1600"/>
              <a:t>esclarecimento</a:t>
            </a:r>
          </a:p>
          <a:p>
            <a:r>
              <a:rPr lang="ko-KR" altLang="en-US" sz="1600"/>
              <a:t>사항은 제품 담당자에게 문의 드리겠습니다</a:t>
            </a:r>
            <a:r>
              <a:rPr lang="en-US" altLang="ko-KR" sz="1600"/>
              <a:t>. </a:t>
            </a:r>
            <a:r>
              <a:rPr lang="ko-KR" altLang="en-US" sz="1600"/>
              <a:t>조금만 기다려 주시면 정확한 정보를 준비해드리겠습니다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60B6A-5C89-456C-0E65-2CC8CF2C5368}"/>
              </a:ext>
            </a:extLst>
          </p:cNvPr>
          <p:cNvSpPr txBox="1"/>
          <p:nvPr/>
        </p:nvSpPr>
        <p:spPr>
          <a:xfrm>
            <a:off x="1757363" y="4818359"/>
            <a:ext cx="9529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temperature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값을 증가시키니 불안정한 답이 출력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오픈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AI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에서는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temperature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매개변수와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top_p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매개변수를 동시에 사용하는 것보다 둘 중 하나를 </a:t>
            </a:r>
            <a:b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선택해서 사용하도록 권장</a:t>
            </a:r>
          </a:p>
        </p:txBody>
      </p:sp>
    </p:spTree>
    <p:extLst>
      <p:ext uri="{BB962C8B-B14F-4D97-AF65-F5344CB8AC3E}">
        <p14:creationId xmlns:p14="http://schemas.microsoft.com/office/powerpoint/2010/main" val="16405931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4DDD-EF90-30F2-1FAE-B6EF376F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00B57A-486B-473D-44E2-3298FD69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마무리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82DCD5-9E81-BF7E-CB2D-97D00E38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13EBECF-441F-8671-63AD-389D6B96E2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키워드로 끝나는 핵심 포인트</a:t>
            </a:r>
          </a:p>
          <a:p>
            <a:pPr lvl="1"/>
            <a:r>
              <a:rPr lang="en-US" altLang="ko-KR" b="0" i="0" u="none" strike="noStrike" baseline="0">
                <a:solidFill>
                  <a:srgbClr val="000000"/>
                </a:solidFill>
                <a:latin typeface="YoonV YoonGothic100Std_OTF"/>
              </a:rPr>
              <a:t>EXAONE</a:t>
            </a:r>
            <a:endParaRPr lang="en-US" altLang="ko-KR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000000"/>
                </a:solidFill>
                <a:latin typeface="YoonV YoonGothic100Std_OTF"/>
              </a:rPr>
              <a:t>LG AI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연구원에서 만든 트랜스포머 디코더 기반의 대규모 언어 모델</a:t>
            </a:r>
            <a:endParaRPr lang="en-US" altLang="ko-KR" b="0" i="0" u="none" strike="noStrike" baseline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토큰 디코딩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대규모 언어 모델이 출력한 로짓을 바탕으로 다음 토큰을 선택하는 과정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GPT</a:t>
            </a: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오픈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AI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에서 개발한 트랜스포머 디코더 기반의 대규모 언어 모델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EBFCE452-955D-AD1B-8C1D-8DAD454110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92171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2FDF8-9FF7-55E2-E394-16DAFB39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D5968D-F87A-EA2C-BD0D-45D5B96D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마무리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0E2E00-3475-29CB-AA29-70461A58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B565899-1BAD-47B6-CCF4-12497ADC7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/>
              <a:t>핵심 패키지와 함수</a:t>
            </a:r>
            <a:endParaRPr lang="ko-KR" altLang="en-US" dirty="0"/>
          </a:p>
          <a:p>
            <a:pPr lvl="1"/>
            <a:r>
              <a:rPr lang="en-US" altLang="ko-KR" b="0" i="0" u="sng" strike="noStrike" baseline="0">
                <a:solidFill>
                  <a:srgbClr val="000000"/>
                </a:solidFill>
                <a:latin typeface="YoonV YoonGothic100Std_OTF"/>
              </a:rPr>
              <a:t>transformers</a:t>
            </a: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AutoTokenizer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허깅페이스에서 제공하는 사전 훈련된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LLM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모델의 토크나이저를 직접 로드하기 위한 클래스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파이프라인 객체를 호출할 때의 매개변수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max_new_tokens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모델이 생성할 최대 토큰 개수를 설정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return_full_text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매개변수를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False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지정하면 모델이 생성한 텍스트만 반환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True</a:t>
            </a: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do_sample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매개변수를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True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지정하면 토큰 확률을 기반으로 다음 토큰을 선택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False</a:t>
            </a: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temperature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모델이 출력한 로짓의 분포를 조정하는 온도 파라미터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top_k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가장 큰 확률을 가진 토큰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k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개를 다음 토큰의 후보로 설정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50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이며 이런 디코딩 전략을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top-k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샘플링이라 함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top_p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1.0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보다 작게 설정하면 확률 크기 순으로 토큰을 나열했을 때 누적 확률이 지정한 값을 넘기지 않을 때까지 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후보 토큰으로 설정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1.0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이며 이런 디코딩 전략을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top-p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샘플링이라고 함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06629EC7-B1F3-CC39-96CA-C06F88E58E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040104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A436-334B-9A3A-BFBC-DE96BB28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7E92A0-8386-1FDD-EFB2-D066FDD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마무리</a:t>
            </a:r>
            <a:r>
              <a:rPr lang="en-US" altLang="ko-KR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204349-B46D-ACD4-0659-38BE3B96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0E57895-3D7F-1DFC-EF0B-CA9B56FAFE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/>
              <a:t>핵심 패키지와 함수</a:t>
            </a:r>
            <a:endParaRPr lang="ko-KR" altLang="en-US" dirty="0"/>
          </a:p>
          <a:p>
            <a:pPr lvl="1"/>
            <a:r>
              <a:rPr lang="en-US" altLang="ko-KR" b="0" i="0" u="sng" strike="noStrike" baseline="0">
                <a:solidFill>
                  <a:srgbClr val="000000"/>
                </a:solidFill>
                <a:latin typeface="YoonV YoonGothic100Std_OTF"/>
              </a:rPr>
              <a:t>openai</a:t>
            </a: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OpenAI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클래스는 오픈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AI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API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호출을 위한 클라이언트 객체를 생성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api_key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매개변수에는 오픈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AI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에서 발급받은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API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키를 지정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이 매개변수를 지정하지 않으면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OPENAI_API_KEY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환경 변수에 저장되 값을 이용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OpenAI.chat.completion.create(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채팅 완성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API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를 호출하고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GPT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모델의 응답을 반환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model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사용할 모델 아이디를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messages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모델에게 전달할 대화 메시지를 입력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temperature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0~2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사이의 온도 파라미터를 조정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/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1</a:t>
            </a: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top_p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top-p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샘플링을 설정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/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1</a:t>
            </a: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max_completion_tokens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모델이 생성할 최대 토큰 수를 지정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20BD51E8-42E4-3693-07AF-C0498DF34F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931279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C5EDE-7E0E-CD2A-8834-F4235287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57E909-6DF0-5D3A-55CE-F034F563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확인 문제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9CC25-E173-DA52-D53F-C38C0877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195D554-6E8C-31E9-3809-A4A876BB5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다음 중 </a:t>
            </a:r>
            <a:r>
              <a:rPr lang="en-US" altLang="ko-KR"/>
              <a:t>EXAONE-3.5</a:t>
            </a:r>
            <a:r>
              <a:rPr lang="ko-KR" altLang="en-US"/>
              <a:t>에서 사용하는 기술은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① </a:t>
            </a:r>
            <a:r>
              <a:rPr lang="ko-KR" altLang="en-US"/>
              <a:t>멀티 헤드 어텐션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en-US" altLang="ko-KR"/>
              <a:t>② </a:t>
            </a:r>
            <a:r>
              <a:rPr lang="ko-KR" altLang="en-US"/>
              <a:t>멀티 쿼리 어텐션</a:t>
            </a:r>
            <a:r>
              <a:rPr lang="en-US" altLang="ko-KR" dirty="0"/>
              <a:t>		 </a:t>
            </a:r>
            <a:br>
              <a:rPr lang="en-US" altLang="ko-KR" dirty="0"/>
            </a:br>
            <a:r>
              <a:rPr lang="en-US" altLang="ko-KR"/>
              <a:t>③ </a:t>
            </a:r>
            <a:r>
              <a:rPr lang="ko-KR" altLang="en-US"/>
              <a:t>그룹 쿼리 어텐션</a:t>
            </a:r>
            <a:r>
              <a:rPr lang="en-US" altLang="ko-KR" dirty="0"/>
              <a:t>		  </a:t>
            </a:r>
            <a:br>
              <a:rPr lang="en-US" altLang="ko-KR" dirty="0"/>
            </a:br>
            <a:r>
              <a:rPr lang="en-US" altLang="ko-KR"/>
              <a:t>④ </a:t>
            </a:r>
            <a:r>
              <a:rPr lang="ko-KR" altLang="en-US"/>
              <a:t>크로스 어텐션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다음 중 트랜스포머 디코더 기반의 대규모 언어 모델이 아닌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</a:t>
            </a:r>
            <a:r>
              <a:rPr lang="en-US" altLang="ko-KR"/>
              <a:t>BART</a:t>
            </a:r>
            <a:r>
              <a:rPr lang="ko-KR" altLang="en-US" dirty="0"/>
              <a:t>	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② </a:t>
            </a:r>
            <a:r>
              <a:rPr lang="en-US" altLang="ko-KR"/>
              <a:t>Gemini</a:t>
            </a:r>
            <a:br>
              <a:rPr lang="en-US" altLang="ko-KR"/>
            </a:br>
            <a:r>
              <a:rPr lang="ko-KR" altLang="en-US"/>
              <a:t>③ </a:t>
            </a:r>
            <a:r>
              <a:rPr lang="en-US" altLang="ko-KR"/>
              <a:t>Claude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ko-KR" altLang="en-US"/>
              <a:t>④ </a:t>
            </a:r>
            <a:r>
              <a:rPr lang="en-US" altLang="ko-KR"/>
              <a:t>EXAONE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0F373069-AE0C-2A3D-F2AB-8F851D958F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77252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780F-A138-61AC-434E-3A5944D9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8B141CF-FC9D-D066-D61B-8450D160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확인 문제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BBE8E5-FC9C-3C88-9813-C51B1BDC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DD6AD02-8C0E-2E05-3CBA-D30599A4F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 중 </a:t>
            </a:r>
            <a:r>
              <a:rPr lang="en-US" altLang="ko-KR"/>
              <a:t>LLM</a:t>
            </a:r>
            <a:r>
              <a:rPr lang="ko-KR" altLang="en-US"/>
              <a:t>에서 토큰을 생성할 때 널리 사용하는 디코딩 전략이 아닌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</a:t>
            </a:r>
            <a:r>
              <a:rPr lang="en-US" altLang="ko-KR"/>
              <a:t>top-k </a:t>
            </a:r>
            <a:r>
              <a:rPr lang="ko-KR" altLang="en-US"/>
              <a:t>샘플링</a:t>
            </a:r>
            <a:r>
              <a:rPr lang="ko-KR" altLang="en-US" dirty="0"/>
              <a:t>	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② </a:t>
            </a:r>
            <a:r>
              <a:rPr lang="en-US" altLang="ko-KR"/>
              <a:t>top-p </a:t>
            </a:r>
            <a:r>
              <a:rPr lang="ko-KR" altLang="en-US"/>
              <a:t>샘플링</a:t>
            </a:r>
            <a:br>
              <a:rPr lang="en-US" altLang="ko-KR"/>
            </a:br>
            <a:r>
              <a:rPr lang="ko-KR" altLang="en-US"/>
              <a:t>③</a:t>
            </a:r>
            <a:r>
              <a:rPr lang="en-US" altLang="ko-KR"/>
              <a:t> </a:t>
            </a:r>
            <a:r>
              <a:rPr lang="ko-KR" altLang="en-US"/>
              <a:t>그리디 서치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④ 이진 검색</a:t>
            </a:r>
            <a:endParaRPr lang="en-US" altLang="ko-KR" dirty="0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28E94498-6546-5CFC-1BB1-E449F7B286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7680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A5201-14A9-85BB-C128-79494E2E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3DE4A07-A7EA-3CA6-3501-E89BA714F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트랜스포머의 작동 방식</a:t>
            </a:r>
            <a:endParaRPr lang="en-US" altLang="ko-KR" u="sng"/>
          </a:p>
          <a:p>
            <a:pPr lvl="1"/>
            <a:r>
              <a:rPr lang="ko-KR" altLang="en-US"/>
              <a:t>트랜스포머는 순환 신경망을 사용하지 않으므로</a:t>
            </a:r>
            <a:r>
              <a:rPr lang="en-US" altLang="ko-KR"/>
              <a:t>, </a:t>
            </a:r>
            <a:r>
              <a:rPr lang="ko-KR" altLang="en-US"/>
              <a:t>더 이상 은닉 상태라는 개념을 사용하지 않음</a:t>
            </a:r>
            <a:endParaRPr lang="en-US" altLang="ko-KR"/>
          </a:p>
          <a:p>
            <a:pPr lvl="1"/>
            <a:r>
              <a:rPr lang="ko-KR" altLang="en-US"/>
              <a:t>은닉 벡터</a:t>
            </a:r>
            <a:r>
              <a:rPr lang="en-US" altLang="ko-KR"/>
              <a:t>(hidden vector),</a:t>
            </a:r>
            <a:r>
              <a:rPr lang="ko-KR" altLang="en-US"/>
              <a:t> 단어 벡터</a:t>
            </a:r>
            <a:r>
              <a:rPr lang="en-US" altLang="ko-KR"/>
              <a:t>(word vector), </a:t>
            </a:r>
            <a:r>
              <a:rPr lang="ko-KR" altLang="en-US"/>
              <a:t>임베딩 벡터</a:t>
            </a:r>
            <a:r>
              <a:rPr lang="en-US" altLang="ko-KR"/>
              <a:t>(embedding vector)</a:t>
            </a:r>
          </a:p>
          <a:p>
            <a:pPr lvl="2"/>
            <a:r>
              <a:rPr lang="ko-KR" altLang="en-US"/>
              <a:t>디코더는 인코더에서 전달받은 은닉 벡터를 활용해 각 타임스텝에서 출력할 토큰을 생성</a:t>
            </a:r>
            <a:endParaRPr lang="en-US" altLang="ko-KR"/>
          </a:p>
          <a:p>
            <a:pPr lvl="2"/>
            <a:r>
              <a:rPr lang="ko-KR" altLang="en-US"/>
              <a:t>기존의 인코더</a:t>
            </a:r>
            <a:r>
              <a:rPr lang="en-US" altLang="ko-KR"/>
              <a:t>-</a:t>
            </a:r>
            <a:r>
              <a:rPr lang="ko-KR" altLang="en-US"/>
              <a:t>디코더 모델처럼</a:t>
            </a:r>
            <a:r>
              <a:rPr lang="en-US" altLang="ko-KR"/>
              <a:t>, </a:t>
            </a:r>
            <a:r>
              <a:rPr lang="ko-KR" altLang="en-US"/>
              <a:t>디코더는 이전에 생성된 토큰을 참고하면서 새로운 토큰을 생성</a:t>
            </a:r>
            <a:endParaRPr lang="en-US" altLang="ko-KR"/>
          </a:p>
          <a:p>
            <a:pPr lvl="2"/>
            <a:r>
              <a:rPr lang="ko-KR" altLang="en-US"/>
              <a:t>순환 신경망 없이도 이전 출력값을 반영할 수 있는 구조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pPr lvl="3"/>
            <a:r>
              <a:rPr lang="ko-KR" altLang="en-US"/>
              <a:t>디코더가 두 번째 타임스텝에서 “</a:t>
            </a:r>
            <a:r>
              <a:rPr lang="en-US" altLang="ko-KR"/>
              <a:t>love”</a:t>
            </a:r>
            <a:r>
              <a:rPr lang="ko-KR" altLang="en-US"/>
              <a:t>를 출력하려면</a:t>
            </a:r>
            <a:r>
              <a:rPr lang="en-US" altLang="ko-KR"/>
              <a:t>, </a:t>
            </a:r>
          </a:p>
          <a:p>
            <a:pPr lvl="3"/>
            <a:r>
              <a:rPr lang="ko-KR" altLang="en-US"/>
              <a:t>앞서 생성한 텍스트 “</a:t>
            </a:r>
            <a:r>
              <a:rPr lang="en-US" altLang="ko-KR"/>
              <a:t>I”</a:t>
            </a:r>
            <a:r>
              <a:rPr lang="ko-KR" altLang="en-US"/>
              <a:t>를 입력으로 받아야 함</a:t>
            </a:r>
            <a:endParaRPr lang="en-US" altLang="ko-KR"/>
          </a:p>
          <a:p>
            <a:pPr lvl="3"/>
            <a:r>
              <a:rPr lang="ko-KR" altLang="en-US"/>
              <a:t>세 번째 타임스텝에서는 “</a:t>
            </a:r>
            <a:r>
              <a:rPr lang="en-US" altLang="ko-KR"/>
              <a:t>I love”</a:t>
            </a:r>
            <a:r>
              <a:rPr lang="ko-KR" altLang="en-US"/>
              <a:t>를 입력으로 받아 “</a:t>
            </a:r>
            <a:r>
              <a:rPr lang="en-US" altLang="ko-KR"/>
              <a:t>you”</a:t>
            </a:r>
            <a:r>
              <a:rPr lang="ko-KR" altLang="en-US"/>
              <a:t>를 출력</a:t>
            </a:r>
            <a:endParaRPr lang="en-US" altLang="ko-KR"/>
          </a:p>
          <a:p>
            <a:pPr lvl="1"/>
            <a:r>
              <a:rPr lang="ko-KR" altLang="en-US"/>
              <a:t>디코더가 자기회귀 방식으로 작동하는 것은 기존의 순환 신경망을 사용한 인코더</a:t>
            </a:r>
            <a:r>
              <a:rPr lang="en-US" altLang="ko-KR"/>
              <a:t>-</a:t>
            </a:r>
            <a:r>
              <a:rPr lang="ko-KR" altLang="en-US"/>
              <a:t>디코더 구조와 동일</a:t>
            </a:r>
            <a:endParaRPr lang="en-US" altLang="ko-KR"/>
          </a:p>
          <a:p>
            <a:pPr lvl="2"/>
            <a:r>
              <a:rPr lang="ko-KR" altLang="en-US"/>
              <a:t>하지만 디코더가 이전 출력값을 활용하는 방식이 다름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8F2B80D-0B6C-5409-ABD8-D33F4343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35DC8-F98D-D79A-A53F-24E47F76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12E8F4C-23E7-8703-7823-B50F333E6B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3004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0296C-60F4-015D-60BA-2E11FE1F7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F5DAEF-87D6-A4BE-EB0C-DE8397CA2F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셀프 어텐션 메커니즘</a:t>
            </a:r>
            <a:r>
              <a:rPr lang="en-US" altLang="ko-KR"/>
              <a:t>(self-attention mechanism)</a:t>
            </a:r>
          </a:p>
          <a:p>
            <a:pPr lvl="1"/>
            <a:r>
              <a:rPr lang="ko-KR" altLang="en-US"/>
              <a:t>기존 어텐션 메커니즘</a:t>
            </a:r>
            <a:endParaRPr lang="en-US" altLang="ko-KR"/>
          </a:p>
          <a:p>
            <a:pPr lvl="2"/>
            <a:r>
              <a:rPr lang="ko-KR" altLang="en-US"/>
              <a:t>인코더의 은닉 상태와 디코더의 은닉 상태를 비교해 디코더가 특정 타임스텝에서 어떤 입력 토큰에 </a:t>
            </a:r>
            <a:br>
              <a:rPr lang="en-US" altLang="ko-KR"/>
            </a:br>
            <a:r>
              <a:rPr lang="ko-KR" altLang="en-US"/>
              <a:t>집중해야 하는지를 학습</a:t>
            </a:r>
            <a:endParaRPr lang="en-US" altLang="ko-KR"/>
          </a:p>
          <a:p>
            <a:pPr lvl="1"/>
            <a:r>
              <a:rPr lang="ko-KR" altLang="en-US"/>
              <a:t>트랜스포머</a:t>
            </a:r>
            <a:endParaRPr lang="en-US" altLang="ko-KR"/>
          </a:p>
          <a:p>
            <a:pPr lvl="2"/>
            <a:r>
              <a:rPr lang="ko-KR" altLang="en-US"/>
              <a:t>인코더에 입력되는 토큰만으로 어텐션 가중치를 학습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A6558B-5C7A-F068-227B-425F549E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363C06-A947-9209-5404-E70D2807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3DC74A6-2E71-486D-A1D2-28821F65B3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2230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05E4-0B75-8075-033D-59C24C79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3352BB8-11CB-06ED-ED7A-B24C6B4FF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셀프 어텐션의 계산 과정</a:t>
            </a:r>
            <a:endParaRPr lang="en-US" altLang="ko-KR" u="sng"/>
          </a:p>
          <a:p>
            <a:pPr lvl="1"/>
            <a:r>
              <a:rPr lang="ko-KR" altLang="en-US"/>
              <a:t>입력 텍스트의 각 토큰을 밀집층에 통과시킴</a:t>
            </a:r>
            <a:r>
              <a:rPr lang="en-US" altLang="ko-KR"/>
              <a:t>(</a:t>
            </a:r>
            <a:r>
              <a:rPr lang="ko-KR" altLang="en-US"/>
              <a:t>아래 그림에 있는 밀집층은 모두 같은 층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7</a:t>
            </a:r>
            <a:r>
              <a:rPr lang="ko-KR" altLang="en-US"/>
              <a:t>장에서 배웠듯이 밀집층은 한 번에 여러 개의 샘플을 처리할 수 있음</a:t>
            </a:r>
            <a:endParaRPr lang="en-US" altLang="ko-KR"/>
          </a:p>
          <a:p>
            <a:pPr lvl="2"/>
            <a:r>
              <a:rPr lang="ko-KR" altLang="en-US"/>
              <a:t>여기서는 이해를 돕기 위해 각각의 토큰이 밀집층을 통과하는 것처럼 그려졌지만</a:t>
            </a:r>
            <a:r>
              <a:rPr lang="en-US" altLang="ko-KR"/>
              <a:t>, </a:t>
            </a:r>
            <a:r>
              <a:rPr lang="ko-KR" altLang="en-US"/>
              <a:t>사실 전체 토큰이 </a:t>
            </a:r>
            <a:br>
              <a:rPr lang="en-US" altLang="ko-KR"/>
            </a:br>
            <a:r>
              <a:rPr lang="ko-KR" altLang="en-US"/>
              <a:t>한 번에 밀집층을 통과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2C8CEE-C795-7FAA-F773-5EA316DF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C21477-451E-3389-736A-C138D532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B1431EA-9FF8-8995-9040-183245770A5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65A0A2-88A6-872D-0D88-51ECDAF5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606" y="2619375"/>
            <a:ext cx="4576788" cy="23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F6F06-86AB-0A69-80E0-F0805081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D6582FB-B63B-D657-AB4D-5BD1ADA8A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셀프 어텐션의 계산 과정</a:t>
            </a:r>
            <a:endParaRPr lang="en-US" altLang="ko-KR" u="sng"/>
          </a:p>
          <a:p>
            <a:pPr lvl="1"/>
            <a:r>
              <a:rPr lang="ko-KR" altLang="en-US"/>
              <a:t>쿼리</a:t>
            </a:r>
            <a:r>
              <a:rPr lang="en-US" altLang="ko-KR"/>
              <a:t>(Query) </a:t>
            </a:r>
            <a:r>
              <a:rPr lang="ko-KR" altLang="en-US"/>
              <a:t>벡터</a:t>
            </a:r>
            <a:endParaRPr lang="en-US" altLang="ko-KR"/>
          </a:p>
          <a:p>
            <a:pPr lvl="2"/>
            <a:r>
              <a:rPr lang="ko-KR" altLang="en-US"/>
              <a:t>밀집층을 통과한 벡터</a:t>
            </a:r>
            <a:endParaRPr lang="en-US" altLang="ko-KR"/>
          </a:p>
          <a:p>
            <a:pPr lvl="1"/>
            <a:r>
              <a:rPr lang="ko-KR" altLang="en-US"/>
              <a:t>키</a:t>
            </a:r>
            <a:r>
              <a:rPr lang="en-US" altLang="ko-KR"/>
              <a:t>(key </a:t>
            </a:r>
            <a:r>
              <a:rPr lang="ko-KR" altLang="en-US"/>
              <a:t>벡터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같은 입력 텍스트를 두 번째 밀집층에 통과시켜 생성</a:t>
            </a:r>
          </a:p>
          <a:p>
            <a:pPr lvl="1"/>
            <a:r>
              <a:rPr lang="ko-KR" altLang="en-US"/>
              <a:t>쿼리를 생성하는 밀집층과 키를 생성하는 밀집층은 서로 다른 층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9CD1D6-2171-497C-9B47-71854C3E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CEDF6B-3CCE-41CF-8176-6ACDB38B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E2940E3-A686-842E-38AF-E12967AD5F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3598C7-5194-44D2-3CEA-CF4648D9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47" y="3199465"/>
            <a:ext cx="4513906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2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B2D8E-97A0-90C2-750A-92F326E6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4CC6A3E-9768-59FB-09EA-1256462B9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어텐션 점수 계산</a:t>
            </a:r>
            <a:endParaRPr lang="en-US" altLang="ko-KR" u="sng"/>
          </a:p>
          <a:p>
            <a:pPr lvl="1"/>
            <a:r>
              <a:rPr lang="ko-KR" altLang="en-US"/>
              <a:t>쿼리 벡터와 키 벡터가 생성되면 두 벡터를 서로 곱해서 어텐션 점수</a:t>
            </a:r>
            <a:r>
              <a:rPr lang="en-US" altLang="ko-KR"/>
              <a:t>(attention score)</a:t>
            </a:r>
            <a:r>
              <a:rPr lang="ko-KR" altLang="en-US"/>
              <a:t>를 계산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입력된 토큰이 </a:t>
            </a:r>
            <a:r>
              <a:rPr lang="en-US" altLang="ko-KR"/>
              <a:t>3</a:t>
            </a:r>
            <a:r>
              <a:rPr lang="ko-KR" altLang="en-US"/>
              <a:t>개라면 쿼리 벡터도 </a:t>
            </a:r>
            <a:r>
              <a:rPr lang="en-US" altLang="ko-KR"/>
              <a:t>3</a:t>
            </a:r>
            <a:r>
              <a:rPr lang="ko-KR" altLang="en-US"/>
              <a:t>개</a:t>
            </a:r>
            <a:r>
              <a:rPr lang="en-US" altLang="ko-KR"/>
              <a:t>, </a:t>
            </a:r>
            <a:r>
              <a:rPr lang="ko-KR" altLang="en-US"/>
              <a:t>키 벡터도 </a:t>
            </a:r>
            <a:r>
              <a:rPr lang="en-US" altLang="ko-KR"/>
              <a:t>3</a:t>
            </a:r>
            <a:r>
              <a:rPr lang="ko-KR" altLang="en-US"/>
              <a:t>개가 생성</a:t>
            </a:r>
            <a:br>
              <a:rPr lang="en-US" altLang="ko-KR"/>
            </a:br>
            <a:r>
              <a:rPr lang="ko-KR" altLang="en-US"/>
              <a:t>각 쿼리 벡터와 키 벡터를 곱하면 총 </a:t>
            </a:r>
            <a:r>
              <a:rPr lang="en-US" altLang="ko-KR"/>
              <a:t>9</a:t>
            </a:r>
            <a:r>
              <a:rPr lang="ko-KR" altLang="en-US"/>
              <a:t>개의 어텐션 점수가 만들어짐</a:t>
            </a:r>
            <a:endParaRPr lang="en-US" altLang="ko-KR"/>
          </a:p>
          <a:p>
            <a:pPr lvl="2"/>
            <a:r>
              <a:rPr lang="ko-KR" altLang="en-US"/>
              <a:t>어텐션 행렬</a:t>
            </a:r>
            <a:r>
              <a:rPr lang="en-US" altLang="ko-KR"/>
              <a:t>(attention matrix)</a:t>
            </a:r>
          </a:p>
          <a:p>
            <a:pPr lvl="1"/>
            <a:r>
              <a:rPr lang="ko-KR" altLang="en-US"/>
              <a:t>입력 텍스트를 또 다른 밀집층에 통과시켜 값</a:t>
            </a:r>
            <a:r>
              <a:rPr lang="en-US" altLang="ko-KR"/>
              <a:t>(value) </a:t>
            </a:r>
            <a:r>
              <a:rPr lang="ko-KR" altLang="en-US"/>
              <a:t>벡터를 계산</a:t>
            </a:r>
            <a:endParaRPr lang="en-US" altLang="ko-KR"/>
          </a:p>
          <a:p>
            <a:pPr lvl="1"/>
            <a:r>
              <a:rPr lang="ko-KR" altLang="en-US"/>
              <a:t>계산된 어텐션 점수를 값 벡터에 곱해서 최종적인 셀프 어텐션 출력을 생성</a:t>
            </a:r>
            <a:r>
              <a:rPr lang="en-US" altLang="ko-KR"/>
              <a:t>(</a:t>
            </a:r>
            <a:r>
              <a:rPr lang="ko-KR" altLang="en-US"/>
              <a:t>은닉 벡터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2EA6436-7E43-70C0-81F2-1D8179D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856666-D6A8-629B-E8FA-48E1E07B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41427DD-4DDB-8EE2-0DAD-DE61DB683E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E90959-7828-B407-7BA2-28C4C651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54" y="3992534"/>
            <a:ext cx="1807364" cy="1552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55B402-2D8D-7F5A-FD8E-C30C101D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57" y="3992534"/>
            <a:ext cx="3776662" cy="19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3362D23-A774-4433-9ACD-C201DD15AB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62E1F8-A0BD-114B-60AC-D1B3A7224A48}"/>
              </a:ext>
            </a:extLst>
          </p:cNvPr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65000"/>
              <a:alpha val="30196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0DF2FEC-FCF8-B026-4CD4-7824C0562602}"/>
              </a:ext>
            </a:extLst>
          </p:cNvPr>
          <p:cNvSpPr txBox="1">
            <a:spLocks/>
          </p:cNvSpPr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F06436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r" latinLnBrk="0">
              <a:defRPr/>
            </a:pPr>
            <a:r>
              <a:rPr lang="ko-KR" altLang="en-US" sz="410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EEC463-5A68-32E5-4224-F6419642493B}"/>
              </a:ext>
            </a:extLst>
          </p:cNvPr>
          <p:cNvSpPr/>
          <p:nvPr/>
        </p:nvSpPr>
        <p:spPr>
          <a:xfrm>
            <a:off x="4976031" y="963877"/>
            <a:ext cx="671569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ko-KR" dirty="0"/>
          </a:p>
          <a:p>
            <a:r>
              <a:rPr lang="ko-KR" altLang="en-US" b="1" dirty="0"/>
              <a:t>지은이 </a:t>
            </a:r>
            <a:r>
              <a:rPr lang="en-US" altLang="ko-KR" b="1" dirty="0"/>
              <a:t>/ </a:t>
            </a:r>
            <a:r>
              <a:rPr lang="ko-KR" altLang="en-US" b="1" dirty="0"/>
              <a:t>박해선</a:t>
            </a:r>
          </a:p>
          <a:p>
            <a:endParaRPr lang="en-US" altLang="ko-KR" sz="1600" dirty="0"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기계공학을 전공했으나 졸업 후엔 줄곧 코드를 읽고 쓰는 일을 했다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머신러닝과 딥러닝에 관한 책을 집필하고 번역하면서 소프트웨어와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과학의 경계를 흥미롭게 탐험하고 있다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『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핸즈온 머신러닝 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』(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한빛미디어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2020)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포함해서 여러 권의 머신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러닝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책을 우리말로 옮겼고 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『Do it! 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입문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』(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이지스퍼블리싱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2019)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집필했다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/>
          </a:p>
        </p:txBody>
      </p: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1663EB5F-8DA2-1FA2-6E91-6087C46C9001}"/>
              </a:ext>
            </a:extLst>
          </p:cNvPr>
          <p:cNvSpPr txBox="1"/>
          <p:nvPr/>
        </p:nvSpPr>
        <p:spPr>
          <a:xfrm>
            <a:off x="838200" y="5308662"/>
            <a:ext cx="9249847" cy="89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•"/>
            </a:pPr>
            <a:r>
              <a:rPr lang="ko-KR" sz="1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교재의 모든 코드는 웹 브라우저에서 파이썬 코드를 실행할 수 있는 구글 코랩(Colab)을 사용하여 작성했습니다.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•"/>
            </a:pPr>
            <a:r>
              <a:rPr lang="ko-KR" sz="1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사용할 실습 환경은 네트워크에 연결된 컴퓨터와 구글 계정입니다.</a:t>
            </a:r>
            <a:endParaRPr sz="1400" b="1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9841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CF31B-F860-A935-BF5A-0D1D9BAF7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0A81883-F0B9-0241-501C-DA5F0F720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어텐션 점수 계산</a:t>
            </a:r>
            <a:endParaRPr lang="en-US" altLang="ko-KR" u="sng"/>
          </a:p>
          <a:p>
            <a:pPr lvl="1"/>
            <a:r>
              <a:rPr lang="ko-KR" altLang="en-US"/>
              <a:t>셀프 어텐션에서 중요한 점</a:t>
            </a:r>
            <a:endParaRPr lang="en-US" altLang="ko-KR"/>
          </a:p>
          <a:p>
            <a:pPr lvl="2"/>
            <a:r>
              <a:rPr lang="ko-KR" altLang="en-US"/>
              <a:t>각 토큰의 벡터 표현이 주어진 문제를 효과적으로 해결할 수 있도록 학습된다는 것</a:t>
            </a:r>
            <a:endParaRPr lang="en-US" altLang="ko-KR"/>
          </a:p>
          <a:p>
            <a:pPr lvl="2"/>
            <a:r>
              <a:rPr lang="ko-KR" altLang="en-US"/>
              <a:t>쿼리</a:t>
            </a:r>
            <a:r>
              <a:rPr lang="en-US" altLang="ko-KR"/>
              <a:t>, </a:t>
            </a:r>
            <a:r>
              <a:rPr lang="ko-KR" altLang="en-US"/>
              <a:t>키</a:t>
            </a:r>
            <a:r>
              <a:rPr lang="en-US" altLang="ko-KR"/>
              <a:t>, </a:t>
            </a:r>
            <a:r>
              <a:rPr lang="ko-KR" altLang="en-US"/>
              <a:t>값 벡터를 생성하는 밀집층 세 개의 가중치도 함께 학습됨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0F5FE6-830D-46B3-CE90-8691087A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CA9504-BFCF-4D36-50BF-4A7F5F95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9E4EBD7-F84B-A0FD-5E53-DBDA4EBEB1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1A442-C4B5-6BD3-6068-1B19FC39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339" y="2535112"/>
            <a:ext cx="6643972" cy="30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0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3618-724B-AB62-BAB2-13C303CC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5A921DD-E5B1-F067-C0CC-5425C5DE7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멀티 헤드 어텐션</a:t>
            </a:r>
            <a:endParaRPr lang="en-US" altLang="ko-KR" u="sng"/>
          </a:p>
          <a:p>
            <a:pPr lvl="1"/>
            <a:r>
              <a:rPr lang="ko-KR" altLang="en-US"/>
              <a:t>어텐션 헤드</a:t>
            </a:r>
            <a:r>
              <a:rPr lang="en-US" altLang="ko-KR"/>
              <a:t>(attention head) - </a:t>
            </a:r>
            <a:r>
              <a:rPr lang="ko-KR" altLang="en-US"/>
              <a:t>셀프 어텐션 연산을 수행하는 하나의</a:t>
            </a:r>
          </a:p>
          <a:p>
            <a:pPr lvl="1"/>
            <a:r>
              <a:rPr lang="ko-KR" altLang="en-US"/>
              <a:t>멀티 헤드 어텐션</a:t>
            </a:r>
            <a:r>
              <a:rPr lang="en-US" altLang="ko-KR"/>
              <a:t>(multi-head attention)</a:t>
            </a:r>
          </a:p>
          <a:p>
            <a:pPr lvl="2"/>
            <a:r>
              <a:rPr lang="ko-KR" altLang="en-US"/>
              <a:t>단위트랜스포머는 여러 개의 어텐션 헤드를 사용</a:t>
            </a:r>
            <a:endParaRPr lang="en-US" altLang="ko-KR"/>
          </a:p>
          <a:p>
            <a:pPr lvl="1"/>
            <a:r>
              <a:rPr lang="ko-KR" altLang="en-US"/>
              <a:t>각 어텐션 헤드에서는 쿼리</a:t>
            </a:r>
            <a:r>
              <a:rPr lang="en-US" altLang="ko-KR"/>
              <a:t>, </a:t>
            </a:r>
            <a:r>
              <a:rPr lang="ko-KR" altLang="en-US"/>
              <a:t>키</a:t>
            </a:r>
            <a:r>
              <a:rPr lang="en-US" altLang="ko-KR"/>
              <a:t>, </a:t>
            </a:r>
            <a:r>
              <a:rPr lang="ko-KR" altLang="en-US"/>
              <a:t>값 벡터를 생성하는 밀집층이 서로 다르게 사용</a:t>
            </a:r>
            <a:endParaRPr lang="en-US" altLang="ko-KR"/>
          </a:p>
          <a:p>
            <a:pPr lvl="2"/>
            <a:r>
              <a:rPr lang="ko-KR" altLang="en-US"/>
              <a:t>어텐션 헤드들의 출력은 하나로 합쳐진 후</a:t>
            </a:r>
            <a:r>
              <a:rPr lang="en-US" altLang="ko-KR"/>
              <a:t>, </a:t>
            </a:r>
            <a:r>
              <a:rPr lang="ko-KR" altLang="en-US"/>
              <a:t>밀집층을 통과하여 어텐션 층의 최종 출력이 됨</a:t>
            </a:r>
            <a:endParaRPr lang="en-US" altLang="ko-KR"/>
          </a:p>
          <a:p>
            <a:pPr lvl="2"/>
            <a:r>
              <a:rPr lang="ko-KR" altLang="en-US"/>
              <a:t>헤드의 개수는 모델마다 다르며</a:t>
            </a:r>
            <a:r>
              <a:rPr lang="en-US" altLang="ko-KR"/>
              <a:t>, </a:t>
            </a:r>
            <a:r>
              <a:rPr lang="ko-KR" altLang="en-US"/>
              <a:t>보통 몇 개에서 많게는 수십 개까지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D720F2-54D5-B7E1-B4FA-C98CFEFF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C864A8-B899-8048-8885-0D7E1056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CC5CF8D-742C-5D8D-1760-EDCB0D783B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E29F82-B81D-7575-8BD8-878B04BE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3533775"/>
            <a:ext cx="5419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1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3185-A51D-6850-26BC-73EDC3A0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08571A5-F03E-2BC2-8597-95861AA95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층 정규화</a:t>
            </a:r>
            <a:endParaRPr lang="en-US" altLang="ko-KR"/>
          </a:p>
          <a:p>
            <a:pPr lvl="1"/>
            <a:r>
              <a:rPr lang="ko-KR" altLang="en-US"/>
              <a:t>배치 정규화</a:t>
            </a:r>
            <a:r>
              <a:rPr lang="en-US" altLang="ko-KR"/>
              <a:t>(batch normalization)</a:t>
            </a:r>
          </a:p>
          <a:p>
            <a:pPr lvl="2"/>
            <a:r>
              <a:rPr lang="ko-KR" altLang="en-US"/>
              <a:t>딥러닝에서는 여러 개의 층을 거치면서 특성의 스케일이 변할 수 있기 때문에</a:t>
            </a:r>
            <a:r>
              <a:rPr lang="en-US" altLang="ko-KR"/>
              <a:t>, </a:t>
            </a:r>
            <a:r>
              <a:rPr lang="ko-KR" altLang="en-US"/>
              <a:t>단순한 입력 정규화만으로는 충분하지 않음</a:t>
            </a:r>
            <a:endParaRPr lang="en-US" altLang="ko-KR"/>
          </a:p>
          <a:p>
            <a:pPr lvl="2"/>
            <a:r>
              <a:rPr lang="ko-KR" altLang="en-US"/>
              <a:t>배치 정규화는 주로 합성곱 신경망에 널리 활용되며 층과 층 사이에 놓임</a:t>
            </a:r>
            <a:endParaRPr lang="en-US" altLang="ko-KR"/>
          </a:p>
          <a:p>
            <a:pPr lvl="2"/>
            <a:r>
              <a:rPr lang="ko-KR" altLang="en-US"/>
              <a:t>이전 층의 출력을 배치 단위로 평균과 분산을 계산하여 평균이 </a:t>
            </a:r>
            <a:r>
              <a:rPr lang="en-US" altLang="ko-KR"/>
              <a:t>0, </a:t>
            </a:r>
            <a:r>
              <a:rPr lang="ko-KR" altLang="en-US"/>
              <a:t>분산이 </a:t>
            </a:r>
            <a:r>
              <a:rPr lang="en-US" altLang="ko-KR"/>
              <a:t>1</a:t>
            </a:r>
            <a:r>
              <a:rPr lang="ko-KR" altLang="en-US"/>
              <a:t>이 되도록 조정한 후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다음 층으로 전달</a:t>
            </a:r>
            <a:endParaRPr lang="en-US" altLang="ko-KR"/>
          </a:p>
          <a:p>
            <a:pPr lvl="2"/>
            <a:r>
              <a:rPr lang="ko-KR" altLang="en-US"/>
              <a:t>모든 샘플에서 특정 채널의 데이터를 모아 평균과 분산을 계산한 후</a:t>
            </a:r>
            <a:r>
              <a:rPr lang="en-US" altLang="ko-KR"/>
              <a:t>, </a:t>
            </a:r>
            <a:r>
              <a:rPr lang="ko-KR" altLang="en-US"/>
              <a:t>정규화를 적용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7F3E2AD-85DC-5646-5770-44ECA062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ADC848-8A73-D4BA-EFA0-1C888B60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16C12CA-059E-5ED8-9D39-72ED51F566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6CC3C2-00B7-C973-D42A-8173E884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3824288"/>
            <a:ext cx="4838700" cy="258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3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50798-5538-D6C6-D424-E537EF13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98FFABC-E14A-D58C-35E9-1F5724A42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층 정규화</a:t>
            </a:r>
            <a:endParaRPr lang="en-US" altLang="ko-KR"/>
          </a:p>
          <a:p>
            <a:pPr lvl="1"/>
            <a:r>
              <a:rPr lang="ko-KR" altLang="en-US"/>
              <a:t>층 정규화</a:t>
            </a:r>
            <a:r>
              <a:rPr lang="en-US" altLang="ko-KR"/>
              <a:t>(layer normalization)</a:t>
            </a:r>
          </a:p>
          <a:p>
            <a:pPr lvl="2"/>
            <a:r>
              <a:rPr lang="ko-KR" altLang="en-US"/>
              <a:t>배치 정규화를 적용하면 훈련 속도가 빨라지고</a:t>
            </a:r>
            <a:r>
              <a:rPr lang="en-US" altLang="ko-KR"/>
              <a:t>, </a:t>
            </a:r>
            <a:r>
              <a:rPr lang="ko-KR" altLang="en-US"/>
              <a:t>학습 과정이 안정화되며</a:t>
            </a:r>
            <a:r>
              <a:rPr lang="en-US" altLang="ko-KR"/>
              <a:t>, </a:t>
            </a:r>
            <a:r>
              <a:rPr lang="ko-KR" altLang="en-US"/>
              <a:t>이로 인해 모델의 성능이 향상될 수 </a:t>
            </a:r>
            <a:br>
              <a:rPr lang="en-US" altLang="ko-KR"/>
            </a:br>
            <a:r>
              <a:rPr lang="ko-KR" altLang="en-US"/>
              <a:t>있어</a:t>
            </a:r>
            <a:r>
              <a:rPr lang="en-US" altLang="ko-KR"/>
              <a:t>, </a:t>
            </a:r>
            <a:r>
              <a:rPr lang="ko-KR" altLang="en-US"/>
              <a:t>많은 신경망에서 널리 사용</a:t>
            </a:r>
            <a:endParaRPr lang="en-US" altLang="ko-KR"/>
          </a:p>
          <a:p>
            <a:pPr lvl="3"/>
            <a:r>
              <a:rPr lang="ko-KR" altLang="en-US"/>
              <a:t>하지만 이 방식을 텍스트 데이터는 샘플마다 길이가 다르기 때문에 텍스트 데이터에 적용하기는 어려움</a:t>
            </a:r>
            <a:endParaRPr lang="en-US" altLang="ko-KR"/>
          </a:p>
          <a:p>
            <a:pPr lvl="2"/>
            <a:r>
              <a:rPr lang="ko-KR" altLang="en-US"/>
              <a:t>층 정규화는 각 샘플의 토큰마다 개별적으로 정규화를 수행</a:t>
            </a:r>
            <a:endParaRPr lang="en-US" altLang="ko-KR"/>
          </a:p>
          <a:p>
            <a:pPr lvl="3"/>
            <a:r>
              <a:rPr lang="ko-KR" altLang="en-US"/>
              <a:t>이렇게 하면 샘플마다 길이가 달라도 독립적으로 정규화할 수 있어 샘플의 길이에 영향을 받지 않음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E5931F-4DE0-7E4B-3536-DEF9D3C7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E2AFA3-8AEA-B236-D55E-8B9C57CF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BDB4A46-B9FA-39CA-B85E-C78328395C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987543-56EA-3202-B127-669438E9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599" y="3620962"/>
            <a:ext cx="5130802" cy="19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5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1E7F-FE19-825E-268A-9F29441FD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10EA528-D079-BFDF-6CCF-EB3B05FBD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층 정규화</a:t>
            </a:r>
            <a:endParaRPr lang="en-US" altLang="ko-KR"/>
          </a:p>
          <a:p>
            <a:pPr lvl="1"/>
            <a:r>
              <a:rPr lang="ko-KR" altLang="en-US"/>
              <a:t>트랜스포머에서도 멀티 헤드 어텐션 층 다음에 드롭아웃과 층 정규화가 사용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768C16-D352-18F7-999E-2467DF36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51F12F-FFC1-FBFD-32BF-3F801173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45F7D00-ECE6-2BF5-C124-DC40BDD67F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1C06CB-861E-E228-5F7A-CEB67E7F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634756"/>
            <a:ext cx="8267700" cy="35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6B221-F0E4-5635-5ABA-3FBC70F5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245A16F-68DE-B6AD-C840-361702F58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층 정규화</a:t>
            </a:r>
            <a:endParaRPr lang="en-US" altLang="ko-KR"/>
          </a:p>
          <a:p>
            <a:pPr lvl="1"/>
            <a:r>
              <a:rPr lang="ko-KR" altLang="en-US"/>
              <a:t>멀티 헤드 어텐션과 층 정규화 사이에는 잔차 연결</a:t>
            </a:r>
            <a:r>
              <a:rPr lang="en-US" altLang="ko-KR"/>
              <a:t>(residual connection)</a:t>
            </a:r>
            <a:r>
              <a:rPr lang="ko-KR" altLang="en-US"/>
              <a:t>이 추가</a:t>
            </a:r>
            <a:endParaRPr lang="en-US" altLang="ko-KR"/>
          </a:p>
          <a:p>
            <a:pPr lvl="2"/>
            <a:r>
              <a:rPr lang="ko-KR" altLang="en-US"/>
              <a:t>잔차 연결 또는 스킵 연결</a:t>
            </a:r>
            <a:r>
              <a:rPr lang="en-US" altLang="ko-KR"/>
              <a:t>(skip connection)</a:t>
            </a:r>
            <a:r>
              <a:rPr lang="ko-KR" altLang="en-US"/>
              <a:t>은 </a:t>
            </a:r>
            <a:r>
              <a:rPr lang="en-US" altLang="ko-KR"/>
              <a:t>ResNet</a:t>
            </a:r>
            <a:r>
              <a:rPr lang="ko-KR" altLang="en-US"/>
              <a:t>이라는 합성곱 신경망에서 처음 도입된 이후</a:t>
            </a:r>
            <a:r>
              <a:rPr lang="en-US" altLang="ko-KR"/>
              <a:t>, </a:t>
            </a:r>
            <a:r>
              <a:rPr lang="ko-KR" altLang="en-US"/>
              <a:t>많은 신경망에서 널리 사용되고 있는 기술</a:t>
            </a:r>
            <a:endParaRPr lang="en-US" altLang="ko-KR"/>
          </a:p>
          <a:p>
            <a:pPr lvl="2"/>
            <a:r>
              <a:rPr lang="ko-KR" altLang="en-US"/>
              <a:t>신경망은 층이 많을수록 훈련이 어려워짐</a:t>
            </a:r>
            <a:endParaRPr lang="en-US" altLang="ko-KR"/>
          </a:p>
          <a:p>
            <a:pPr lvl="3"/>
            <a:r>
              <a:rPr lang="ko-KR" altLang="en-US"/>
              <a:t>해결하기 위해 잔차 연결이 도입되었으며</a:t>
            </a:r>
            <a:r>
              <a:rPr lang="en-US" altLang="ko-KR"/>
              <a:t>, </a:t>
            </a:r>
            <a:r>
              <a:rPr lang="ko-KR" altLang="en-US"/>
              <a:t>멀티 헤드 어텐션 층을 거친 출력에 입력값을 그대로 더하는 방식</a:t>
            </a:r>
            <a:endParaRPr lang="en-US" altLang="ko-KR"/>
          </a:p>
          <a:p>
            <a:pPr lvl="2"/>
            <a:r>
              <a:rPr lang="ko-KR" altLang="en-US"/>
              <a:t>신경망이 훈련될 때는 뒤에서부터 거꾸로 모델의 파라미터 업데이트 신호가 전파</a:t>
            </a:r>
            <a:endParaRPr lang="en-US" altLang="ko-KR"/>
          </a:p>
          <a:p>
            <a:pPr lvl="3"/>
            <a:r>
              <a:rPr lang="ko-KR" altLang="en-US"/>
              <a:t>잔차 연결이 추가되면 이 신호가 멀티 헤드 어텐션 층을 거치지 않고 직접 앞쪽 층으로 전달될 수 있음</a:t>
            </a:r>
            <a:endParaRPr lang="en-US" altLang="ko-KR"/>
          </a:p>
          <a:p>
            <a:pPr lvl="2"/>
            <a:r>
              <a:rPr lang="ko-KR" altLang="en-US"/>
              <a:t>신경망의 층을 많이 쌓아도 효과적으로 훈련할 수 있음</a:t>
            </a:r>
            <a:endParaRPr lang="en-US" altLang="ko-KR"/>
          </a:p>
          <a:p>
            <a:pPr lvl="2"/>
            <a:r>
              <a:rPr lang="ko-KR" altLang="en-US"/>
              <a:t>트랜스포머의 인코더 역시 두 개의 잔차 연결을 사용</a:t>
            </a:r>
            <a:endParaRPr lang="en-US" altLang="ko-KR"/>
          </a:p>
          <a:p>
            <a:pPr lvl="3"/>
            <a:r>
              <a:rPr lang="ko-KR" altLang="en-US"/>
              <a:t>두 번째 잔차 연결은 다음에 배울 피드 포워드 네트워크의 앞뒤를 연결하는 역할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63AE4AC-E008-6F3F-92DA-D4A6CB99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7E6ED9-1B25-9EAF-76FB-F0A83823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54016D5-69C5-5FC9-58E3-BE5D2E7F2B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24505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AB76-F33C-4842-DB7B-0543230F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89FC327-1236-5843-BB41-E5F912BDF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피드포워드 네트워크와 인코더 블록</a:t>
            </a:r>
            <a:endParaRPr lang="en-US" altLang="ko-KR"/>
          </a:p>
          <a:p>
            <a:pPr lvl="1"/>
            <a:r>
              <a:rPr lang="ko-KR" altLang="en-US"/>
              <a:t>피드포워드 신경망에는 합성곱 신경망과 완전 연결 신경망이 포함</a:t>
            </a:r>
            <a:endParaRPr lang="en-US" altLang="ko-KR"/>
          </a:p>
          <a:p>
            <a:pPr lvl="2"/>
            <a:r>
              <a:rPr lang="ko-KR" altLang="en-US"/>
              <a:t>기술적으로 보면 트랜스포머 역시 피드포워드 신경망의 한 종류</a:t>
            </a:r>
            <a:endParaRPr lang="en-US" altLang="ko-KR"/>
          </a:p>
          <a:p>
            <a:pPr lvl="2"/>
            <a:r>
              <a:rPr lang="ko-KR" altLang="en-US"/>
              <a:t>하지만 기존의 신경망과 구조가 크게 다르고</a:t>
            </a:r>
            <a:r>
              <a:rPr lang="en-US" altLang="ko-KR"/>
              <a:t>, </a:t>
            </a:r>
            <a:r>
              <a:rPr lang="ko-KR" altLang="en-US"/>
              <a:t>많은 파생 모델을 만들어내고 있기 때문에 독립적인 범주로 구분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E403C8-6D5E-9F90-09F6-992FFE34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(19)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3ED1C3-9387-8039-9AEE-F3704FA8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A241F33-F378-0719-C1E7-0258E00AD1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45826-0BD0-C0A7-9ABA-FE93786D8795}"/>
              </a:ext>
            </a:extLst>
          </p:cNvPr>
          <p:cNvSpPr txBox="1"/>
          <p:nvPr/>
        </p:nvSpPr>
        <p:spPr>
          <a:xfrm>
            <a:off x="3043238" y="5670107"/>
            <a:ext cx="6105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트랜스포머를 추가한 인공 신경망의 종류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F0887-7D25-8BDB-538E-194A3F24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258" y="2560637"/>
            <a:ext cx="5655424" cy="30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9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FD92D-6387-E915-F416-F093BF13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ED962D6-1D1A-5D68-F223-A9CA2511BD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피드포워드 네트워크와 인코더 블록</a:t>
            </a:r>
            <a:endParaRPr lang="en-US" altLang="ko-KR"/>
          </a:p>
          <a:p>
            <a:pPr lvl="1"/>
            <a:r>
              <a:rPr lang="ko-KR" altLang="en-US"/>
              <a:t>피드포워드 네트워크</a:t>
            </a:r>
            <a:r>
              <a:rPr lang="en-US" altLang="ko-KR"/>
              <a:t>(feedforward network)</a:t>
            </a:r>
            <a:r>
              <a:rPr lang="ko-KR" altLang="en-US"/>
              <a:t>는 일반적인 피드포워드 신경망을 의미하는 것이 아님</a:t>
            </a:r>
            <a:endParaRPr lang="en-US" altLang="ko-KR"/>
          </a:p>
          <a:p>
            <a:pPr lvl="2"/>
            <a:r>
              <a:rPr lang="ko-KR" altLang="en-US"/>
              <a:t>트랜스포머의 인코더에서 멀티 헤드 어텐션과 층 정규화 다음에 나오는 밀집층을 종종 </a:t>
            </a:r>
            <a:br>
              <a:rPr lang="en-US" altLang="ko-KR"/>
            </a:br>
            <a:r>
              <a:rPr lang="ko-KR" altLang="en-US"/>
              <a:t>피드포워드 네트워크라고 부름</a:t>
            </a:r>
            <a:endParaRPr lang="en-US" altLang="ko-KR"/>
          </a:p>
          <a:p>
            <a:pPr lvl="1"/>
            <a:r>
              <a:rPr lang="ko-KR" altLang="en-US"/>
              <a:t>피드포워드 네트워크는 보통 두 개의 밀집층으로 구성</a:t>
            </a:r>
            <a:endParaRPr lang="en-US" altLang="ko-KR"/>
          </a:p>
          <a:p>
            <a:pPr lvl="2"/>
            <a:r>
              <a:rPr lang="ko-KR" altLang="en-US"/>
              <a:t>첫 번째 밀집층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ReLU </a:t>
            </a:r>
            <a:r>
              <a:rPr lang="ko-KR" altLang="en-US"/>
              <a:t>활성화 함수를 사용</a:t>
            </a:r>
            <a:endParaRPr lang="en-US" altLang="ko-KR"/>
          </a:p>
          <a:p>
            <a:pPr lvl="2"/>
            <a:r>
              <a:rPr lang="ko-KR" altLang="en-US"/>
              <a:t>두 번째 밀집층 </a:t>
            </a:r>
            <a:r>
              <a:rPr lang="en-US" altLang="ko-KR"/>
              <a:t>-</a:t>
            </a:r>
            <a:r>
              <a:rPr lang="ko-KR" altLang="en-US"/>
              <a:t> 활성화 함수를 사용하지 않음</a:t>
            </a:r>
            <a:endParaRPr lang="en-US" altLang="ko-KR"/>
          </a:p>
          <a:p>
            <a:pPr lvl="2"/>
            <a:r>
              <a:rPr lang="ko-KR" altLang="en-US"/>
              <a:t>그다음 다시 드롭아웃 층이 추가</a:t>
            </a:r>
            <a:endParaRPr lang="en-US" altLang="ko-KR"/>
          </a:p>
          <a:p>
            <a:pPr lvl="2"/>
            <a:r>
              <a:rPr lang="ko-KR" altLang="en-US"/>
              <a:t>이 세 개의 층을 또 다른 잔차 연결이 감싸게 됨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EAD939-4EB7-CC02-4AF9-96DCBFFB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EB8A54-2A36-E455-B5D6-BD238533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C99DEBD-4F83-BA40-E9F0-0684645EEA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6D5C9-991B-E8CF-A8B0-2D8EF5FF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31" y="4314825"/>
            <a:ext cx="5978338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BC09-6890-68BB-B8B1-6B91E03C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858CBC0-7053-4A4B-9BF3-4EA41A1C0D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피드포워드 네트워크와 인코더 블록</a:t>
            </a:r>
            <a:endParaRPr lang="en-US" altLang="ko-KR"/>
          </a:p>
          <a:p>
            <a:pPr lvl="1"/>
            <a:r>
              <a:rPr lang="ko-KR" altLang="en-US"/>
              <a:t>트랜스포머 인코더 블록</a:t>
            </a:r>
            <a:endParaRPr lang="en-US" altLang="ko-KR"/>
          </a:p>
          <a:p>
            <a:pPr lvl="2"/>
            <a:r>
              <a:rPr lang="ko-KR" altLang="en-US"/>
              <a:t>멀티 헤드 어텐션과 피드포워드 네트워크를 연결</a:t>
            </a:r>
            <a:endParaRPr lang="en-US" altLang="ko-KR"/>
          </a:p>
          <a:p>
            <a:pPr lvl="2"/>
            <a:r>
              <a:rPr lang="ko-KR" altLang="en-US"/>
              <a:t>두 부분을 합친 후 마지막에 층 정규화를 다시 배치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8C0F997-3C28-B602-CC22-84EBD92C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91A2B-C89A-A677-1344-4E4436CB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8E3FC68-A7AF-6597-10AD-4F387298B8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1A089-3870-95B0-F73F-72E943FC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1" y="2339851"/>
            <a:ext cx="10461638" cy="34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4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A5F4-3695-F287-AE39-FDE4C6CF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8E5C06E-0A48-6A8F-D01B-80BF92FA9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피드포워드 네트워크와 인코더 블록</a:t>
            </a:r>
            <a:endParaRPr lang="en-US" altLang="ko-KR"/>
          </a:p>
          <a:p>
            <a:pPr lvl="1"/>
            <a:r>
              <a:rPr lang="ko-KR" altLang="en-US"/>
              <a:t>인코더 블록이 출력하는 값은 여전히 각 토큰의 은닉 벡터</a:t>
            </a:r>
            <a:endParaRPr lang="en-US" altLang="ko-KR"/>
          </a:p>
          <a:p>
            <a:pPr lvl="1"/>
            <a:r>
              <a:rPr lang="ko-KR" altLang="en-US"/>
              <a:t>입력 토큰은 단어 임베딩과 같은 벡터 표현으로 변환되어 입력</a:t>
            </a:r>
            <a:endParaRPr lang="en-US" altLang="ko-KR"/>
          </a:p>
          <a:p>
            <a:pPr lvl="2"/>
            <a:r>
              <a:rPr lang="ko-KR" altLang="en-US"/>
              <a:t>이 벡터의 차원과 인코더 블록이 출력하는 은닉 벡터의 차원은 동일</a:t>
            </a:r>
            <a:endParaRPr lang="en-US" altLang="ko-KR"/>
          </a:p>
          <a:p>
            <a:pPr lvl="2"/>
            <a:r>
              <a:rPr lang="ko-KR" altLang="en-US"/>
              <a:t>이런 특징 덕분에</a:t>
            </a:r>
            <a:r>
              <a:rPr lang="en-US" altLang="ko-KR"/>
              <a:t>, </a:t>
            </a:r>
            <a:r>
              <a:rPr lang="ko-KR" altLang="en-US"/>
              <a:t>동일한 인코더 블록을 여러 개 반복해서 배치할 수 있음</a:t>
            </a:r>
          </a:p>
          <a:p>
            <a:pPr lvl="1"/>
            <a:r>
              <a:rPr lang="ko-KR" altLang="en-US"/>
              <a:t>적게는 몇 개에서 많게는 수십 개의 인코더 블록을 순차적으로 쌓아 인코더 모델을 구성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921319-9D4D-38EA-3F35-CBECEF82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3AEA32-D897-2878-283C-D59BAB44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11B95E4-664D-C2F7-08F2-25264C35FC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72F4DF-4E13-4594-6E6B-4AA0ED0B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52" y="3429000"/>
            <a:ext cx="9094296" cy="20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1931DA66-D3C5-50C4-078A-85A83BADCD09}"/>
              </a:ext>
            </a:extLst>
          </p:cNvPr>
          <p:cNvSpPr/>
          <p:nvPr/>
        </p:nvSpPr>
        <p:spPr>
          <a:xfrm>
            <a:off x="547084" y="3375264"/>
            <a:ext cx="1421336" cy="22702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678DAD2-1F03-E9DB-E652-8A6A626FE1A7}"/>
              </a:ext>
            </a:extLst>
          </p:cNvPr>
          <p:cNvGrpSpPr/>
          <p:nvPr/>
        </p:nvGrpSpPr>
        <p:grpSpPr>
          <a:xfrm>
            <a:off x="1853415" y="1389046"/>
            <a:ext cx="9791501" cy="4683694"/>
            <a:chOff x="1688834" y="968744"/>
            <a:chExt cx="9791501" cy="4683694"/>
          </a:xfrm>
        </p:grpSpPr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F7723ECA-6CC5-7C38-A502-F9E86E459C7C}"/>
                </a:ext>
              </a:extLst>
            </p:cNvPr>
            <p:cNvCxnSpPr/>
            <p:nvPr/>
          </p:nvCxnSpPr>
          <p:spPr>
            <a:xfrm>
              <a:off x="2864537" y="968744"/>
              <a:ext cx="744487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원호 286">
              <a:extLst>
                <a:ext uri="{FF2B5EF4-FFF2-40B4-BE49-F238E27FC236}">
                  <a16:creationId xmlns:a16="http://schemas.microsoft.com/office/drawing/2014/main" id="{A47853DE-85C4-9E8E-C5F7-3FDCCB56F8E0}"/>
                </a:ext>
              </a:extLst>
            </p:cNvPr>
            <p:cNvSpPr/>
            <p:nvPr/>
          </p:nvSpPr>
          <p:spPr>
            <a:xfrm>
              <a:off x="9138488" y="968744"/>
              <a:ext cx="2341847" cy="2341847"/>
            </a:xfrm>
            <a:prstGeom prst="arc">
              <a:avLst>
                <a:gd name="adj1" fmla="val 16200000"/>
                <a:gd name="adj2" fmla="val 540276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D217D5F5-0184-20E6-D3A4-F860143287E3}"/>
                </a:ext>
              </a:extLst>
            </p:cNvPr>
            <p:cNvCxnSpPr/>
            <p:nvPr/>
          </p:nvCxnSpPr>
          <p:spPr>
            <a:xfrm>
              <a:off x="2864536" y="3310591"/>
              <a:ext cx="744487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원호 288">
              <a:extLst>
                <a:ext uri="{FF2B5EF4-FFF2-40B4-BE49-F238E27FC236}">
                  <a16:creationId xmlns:a16="http://schemas.microsoft.com/office/drawing/2014/main" id="{AC9C04BE-B44D-DD0D-CDD7-803919475696}"/>
                </a:ext>
              </a:extLst>
            </p:cNvPr>
            <p:cNvSpPr/>
            <p:nvPr/>
          </p:nvSpPr>
          <p:spPr>
            <a:xfrm>
              <a:off x="1697418" y="3310591"/>
              <a:ext cx="2341847" cy="2341847"/>
            </a:xfrm>
            <a:prstGeom prst="arc">
              <a:avLst>
                <a:gd name="adj1" fmla="val 10883827"/>
                <a:gd name="adj2" fmla="val 1622389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D7D8BDAD-6163-BF4D-1A1C-B74B03205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6944" y="5568403"/>
              <a:ext cx="7847853" cy="3024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원호 290">
              <a:extLst>
                <a:ext uri="{FF2B5EF4-FFF2-40B4-BE49-F238E27FC236}">
                  <a16:creationId xmlns:a16="http://schemas.microsoft.com/office/drawing/2014/main" id="{A422A271-147B-864C-B9EC-5CD3337B98FA}"/>
                </a:ext>
              </a:extLst>
            </p:cNvPr>
            <p:cNvSpPr/>
            <p:nvPr/>
          </p:nvSpPr>
          <p:spPr>
            <a:xfrm>
              <a:off x="1688834" y="3256801"/>
              <a:ext cx="2341847" cy="2341847"/>
            </a:xfrm>
            <a:prstGeom prst="arc">
              <a:avLst>
                <a:gd name="adj1" fmla="val 5337265"/>
                <a:gd name="adj2" fmla="val 10736895"/>
              </a:avLst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98" name="TextBox 32">
            <a:extLst>
              <a:ext uri="{FF2B5EF4-FFF2-40B4-BE49-F238E27FC236}">
                <a16:creationId xmlns:a16="http://schemas.microsoft.com/office/drawing/2014/main" id="{8E4A505D-46CB-4C57-BDF2-852193A234F5}"/>
              </a:ext>
            </a:extLst>
          </p:cNvPr>
          <p:cNvSpPr txBox="1"/>
          <p:nvPr/>
        </p:nvSpPr>
        <p:spPr>
          <a:xfrm>
            <a:off x="547084" y="1037710"/>
            <a:ext cx="28426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>
                <a:latin typeface="+mn-ea"/>
              </a:rPr>
              <a:t>                        01~06</a:t>
            </a:r>
            <a:r>
              <a:rPr lang="ko-KR" altLang="en-US" sz="1200" b="1">
                <a:latin typeface="+mn-ea"/>
              </a:rPr>
              <a:t>장</a:t>
            </a:r>
          </a:p>
          <a:p>
            <a:r>
              <a:rPr lang="ko-KR" altLang="en-US" sz="1200">
                <a:latin typeface="+mn-ea"/>
              </a:rPr>
              <a:t>딥러닝만 먼저 배우고 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싶다면 </a:t>
            </a:r>
            <a:r>
              <a:rPr lang="en-US" altLang="ko-KR" sz="1200">
                <a:latin typeface="+mn-ea"/>
              </a:rPr>
              <a:t>01~04</a:t>
            </a:r>
            <a:r>
              <a:rPr lang="ko-KR" altLang="en-US" sz="1200">
                <a:latin typeface="+mn-ea"/>
              </a:rPr>
              <a:t>장을 읽은 후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07</a:t>
            </a:r>
            <a:r>
              <a:rPr lang="ko-KR" altLang="en-US" sz="1200">
                <a:latin typeface="+mn-ea"/>
              </a:rPr>
              <a:t>장으로 건너뛰어도 좋습니다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300" b="1">
              <a:latin typeface="+mn-ea"/>
            </a:endParaRPr>
          </a:p>
          <a:p>
            <a:r>
              <a:rPr lang="ko-KR" altLang="en-US" sz="1300" b="1">
                <a:latin typeface="+mn-ea"/>
              </a:rPr>
              <a:t> </a:t>
            </a:r>
            <a:endParaRPr lang="en-US" altLang="ko-KR" sz="1300" b="1">
              <a:latin typeface="+mn-ea"/>
            </a:endParaRPr>
          </a:p>
          <a:p>
            <a:r>
              <a:rPr lang="en-US" altLang="ko-KR" sz="1300" b="1">
                <a:latin typeface="+mn-ea"/>
              </a:rPr>
              <a:t>                      07~10</a:t>
            </a:r>
            <a:r>
              <a:rPr lang="ko-KR" altLang="en-US" sz="1300" b="1">
                <a:latin typeface="+mn-ea"/>
              </a:rPr>
              <a:t>장</a:t>
            </a:r>
            <a:endParaRPr lang="ko-KR" altLang="en-US" sz="1300" b="1" dirty="0">
              <a:latin typeface="+mn-ea"/>
            </a:endParaRPr>
          </a:p>
          <a:p>
            <a:r>
              <a:rPr lang="en-US" altLang="ko-KR" sz="1300">
                <a:latin typeface="+mn-ea"/>
              </a:rPr>
              <a:t>07</a:t>
            </a:r>
            <a:r>
              <a:rPr lang="ko-KR" altLang="en-US" sz="1300">
                <a:latin typeface="+mn-ea"/>
              </a:rPr>
              <a:t>장을 읽은 후 </a:t>
            </a:r>
            <a:r>
              <a:rPr lang="en-US" altLang="ko-KR" sz="1300">
                <a:latin typeface="+mn-ea"/>
              </a:rPr>
              <a:t>08</a:t>
            </a:r>
            <a:r>
              <a:rPr lang="ko-KR" altLang="en-US" sz="1300">
                <a:latin typeface="+mn-ea"/>
              </a:rPr>
              <a:t>장과 </a:t>
            </a:r>
            <a:r>
              <a:rPr lang="en-US" altLang="ko-KR" sz="1300">
                <a:latin typeface="+mn-ea"/>
              </a:rPr>
              <a:t>09</a:t>
            </a:r>
            <a:r>
              <a:rPr lang="ko-KR" altLang="en-US" sz="1300">
                <a:latin typeface="+mn-ea"/>
              </a:rPr>
              <a:t>장은 </a:t>
            </a:r>
            <a:endParaRPr lang="en-US" altLang="ko-KR" sz="1300">
              <a:latin typeface="+mn-ea"/>
            </a:endParaRPr>
          </a:p>
          <a:p>
            <a:r>
              <a:rPr lang="ko-KR" altLang="en-US" sz="1300">
                <a:latin typeface="+mn-ea"/>
              </a:rPr>
              <a:t>순서대로 읽지 않아도 괜찮습니다</a:t>
            </a:r>
            <a:r>
              <a:rPr lang="en-US" altLang="ko-KR" sz="1300">
                <a:latin typeface="+mn-ea"/>
              </a:rPr>
              <a:t>. 10</a:t>
            </a:r>
            <a:r>
              <a:rPr lang="ko-KR" altLang="en-US" sz="1300">
                <a:latin typeface="+mn-ea"/>
              </a:rPr>
              <a:t>장을 읽기 전에 </a:t>
            </a:r>
            <a:r>
              <a:rPr lang="en-US" altLang="ko-KR" sz="1300">
                <a:latin typeface="+mn-ea"/>
              </a:rPr>
              <a:t>07</a:t>
            </a:r>
            <a:r>
              <a:rPr lang="ko-KR" altLang="en-US" sz="1300">
                <a:latin typeface="+mn-ea"/>
              </a:rPr>
              <a:t>장과 </a:t>
            </a:r>
            <a:r>
              <a:rPr lang="en-US" altLang="ko-KR" sz="1300">
                <a:latin typeface="+mn-ea"/>
              </a:rPr>
              <a:t>09</a:t>
            </a:r>
            <a:r>
              <a:rPr lang="ko-KR" altLang="en-US" sz="1300">
                <a:latin typeface="+mn-ea"/>
              </a:rPr>
              <a:t>장을 </a:t>
            </a:r>
            <a:endParaRPr lang="en-US" altLang="ko-KR" sz="1300">
              <a:latin typeface="+mn-ea"/>
            </a:endParaRPr>
          </a:p>
          <a:p>
            <a:r>
              <a:rPr lang="ko-KR" altLang="en-US" sz="1300">
                <a:latin typeface="+mn-ea"/>
              </a:rPr>
              <a:t>읽는 것이 좋습니다</a:t>
            </a:r>
            <a:r>
              <a:rPr lang="en-US" altLang="ko-KR" sz="1300">
                <a:latin typeface="+mn-ea"/>
              </a:rPr>
              <a:t>.</a:t>
            </a:r>
          </a:p>
          <a:p>
            <a:endParaRPr lang="en-US" altLang="ko-KR" sz="1300">
              <a:latin typeface="+mn-ea"/>
            </a:endParaRPr>
          </a:p>
          <a:p>
            <a:r>
              <a:rPr lang="ko-KR" altLang="en-US" sz="1200" b="1">
                <a:latin typeface="+mn-ea"/>
              </a:rPr>
              <a:t>난이도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99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/>
        </p:nvSpPr>
        <p:spPr>
          <a:xfrm>
            <a:off x="1530586" y="306423"/>
            <a:ext cx="3130348" cy="49679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rgbClr val="F06436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>
                <a:solidFill>
                  <a:srgbClr val="9751CB"/>
                </a:solidFill>
                <a:cs typeface="+mj-cs"/>
              </a:rPr>
              <a:t>학습 로드맵</a:t>
            </a:r>
          </a:p>
        </p:txBody>
      </p:sp>
      <p:sp>
        <p:nvSpPr>
          <p:cNvPr id="200" name="Oval 18">
            <a:extLst>
              <a:ext uri="{FF2B5EF4-FFF2-40B4-BE49-F238E27FC236}">
                <a16:creationId xmlns:a16="http://schemas.microsoft.com/office/drawing/2014/main" id="{D21E5AB1-4DCD-4F36-8CDF-70EFE80AA0E8}"/>
              </a:ext>
            </a:extLst>
          </p:cNvPr>
          <p:cNvSpPr/>
          <p:nvPr/>
        </p:nvSpPr>
        <p:spPr>
          <a:xfrm>
            <a:off x="2765289" y="1099403"/>
            <a:ext cx="569237" cy="5692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1" name="Oval 19">
            <a:extLst>
              <a:ext uri="{FF2B5EF4-FFF2-40B4-BE49-F238E27FC236}">
                <a16:creationId xmlns:a16="http://schemas.microsoft.com/office/drawing/2014/main" id="{980EDCAD-3123-408B-A0D4-AE5A09A2DC33}"/>
              </a:ext>
            </a:extLst>
          </p:cNvPr>
          <p:cNvSpPr/>
          <p:nvPr/>
        </p:nvSpPr>
        <p:spPr>
          <a:xfrm>
            <a:off x="4253417" y="1231486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01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2" name="Oval 20">
            <a:extLst>
              <a:ext uri="{FF2B5EF4-FFF2-40B4-BE49-F238E27FC236}">
                <a16:creationId xmlns:a16="http://schemas.microsoft.com/office/drawing/2014/main" id="{9824C5BB-B27D-4561-8878-72635A14407B}"/>
              </a:ext>
            </a:extLst>
          </p:cNvPr>
          <p:cNvSpPr/>
          <p:nvPr/>
        </p:nvSpPr>
        <p:spPr>
          <a:xfrm>
            <a:off x="7798087" y="1271775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02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3" name="Oval 21">
            <a:extLst>
              <a:ext uri="{FF2B5EF4-FFF2-40B4-BE49-F238E27FC236}">
                <a16:creationId xmlns:a16="http://schemas.microsoft.com/office/drawing/2014/main" id="{88BCB96E-C260-470A-84E2-05BC1C8991D2}"/>
              </a:ext>
            </a:extLst>
          </p:cNvPr>
          <p:cNvSpPr/>
          <p:nvPr/>
        </p:nvSpPr>
        <p:spPr>
          <a:xfrm>
            <a:off x="11251503" y="1635191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03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4" name="Oval 22">
            <a:extLst>
              <a:ext uri="{FF2B5EF4-FFF2-40B4-BE49-F238E27FC236}">
                <a16:creationId xmlns:a16="http://schemas.microsoft.com/office/drawing/2014/main" id="{0CED05F1-4A4F-4D2B-B22B-0D21FC442257}"/>
              </a:ext>
            </a:extLst>
          </p:cNvPr>
          <p:cNvSpPr/>
          <p:nvPr/>
        </p:nvSpPr>
        <p:spPr>
          <a:xfrm>
            <a:off x="9950061" y="3583860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04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5" name="Oval 23">
            <a:extLst>
              <a:ext uri="{FF2B5EF4-FFF2-40B4-BE49-F238E27FC236}">
                <a16:creationId xmlns:a16="http://schemas.microsoft.com/office/drawing/2014/main" id="{CA1572D0-DB40-46A4-83F7-69A3624324DE}"/>
              </a:ext>
            </a:extLst>
          </p:cNvPr>
          <p:cNvSpPr/>
          <p:nvPr/>
        </p:nvSpPr>
        <p:spPr>
          <a:xfrm>
            <a:off x="6842060" y="3581560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05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6" name="Oval 24">
            <a:extLst>
              <a:ext uri="{FF2B5EF4-FFF2-40B4-BE49-F238E27FC236}">
                <a16:creationId xmlns:a16="http://schemas.microsoft.com/office/drawing/2014/main" id="{E746C604-B3C5-4664-B3B2-43F205013245}"/>
              </a:ext>
            </a:extLst>
          </p:cNvPr>
          <p:cNvSpPr/>
          <p:nvPr/>
        </p:nvSpPr>
        <p:spPr>
          <a:xfrm>
            <a:off x="3854371" y="3573298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06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7" name="Oval 25">
            <a:extLst>
              <a:ext uri="{FF2B5EF4-FFF2-40B4-BE49-F238E27FC236}">
                <a16:creationId xmlns:a16="http://schemas.microsoft.com/office/drawing/2014/main" id="{37D54CDB-CB64-4E4C-8549-97DB5B778E7E}"/>
              </a:ext>
            </a:extLst>
          </p:cNvPr>
          <p:cNvSpPr/>
          <p:nvPr/>
        </p:nvSpPr>
        <p:spPr>
          <a:xfrm>
            <a:off x="1689337" y="4708200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07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8" name="Oval 26">
            <a:extLst>
              <a:ext uri="{FF2B5EF4-FFF2-40B4-BE49-F238E27FC236}">
                <a16:creationId xmlns:a16="http://schemas.microsoft.com/office/drawing/2014/main" id="{FFED7245-B1B4-4BD8-99F7-6843CAFC49AD}"/>
              </a:ext>
            </a:extLst>
          </p:cNvPr>
          <p:cNvSpPr/>
          <p:nvPr/>
        </p:nvSpPr>
        <p:spPr>
          <a:xfrm>
            <a:off x="3913418" y="5859540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08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09" name="Oval 27">
            <a:extLst>
              <a:ext uri="{FF2B5EF4-FFF2-40B4-BE49-F238E27FC236}">
                <a16:creationId xmlns:a16="http://schemas.microsoft.com/office/drawing/2014/main" id="{EB97CC5E-C66A-4378-B219-ED2D7241F16A}"/>
              </a:ext>
            </a:extLst>
          </p:cNvPr>
          <p:cNvSpPr/>
          <p:nvPr/>
        </p:nvSpPr>
        <p:spPr>
          <a:xfrm>
            <a:off x="6561972" y="5854853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atin typeface="+mn-ea"/>
              </a:rPr>
              <a:t>09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10" name="Oval 28">
            <a:extLst>
              <a:ext uri="{FF2B5EF4-FFF2-40B4-BE49-F238E27FC236}">
                <a16:creationId xmlns:a16="http://schemas.microsoft.com/office/drawing/2014/main" id="{17E59C46-4059-4B17-9440-E4870DE83C3E}"/>
              </a:ext>
            </a:extLst>
          </p:cNvPr>
          <p:cNvSpPr/>
          <p:nvPr/>
        </p:nvSpPr>
        <p:spPr>
          <a:xfrm>
            <a:off x="10803755" y="5565757"/>
            <a:ext cx="726831" cy="7268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1" name="TextBox 36">
            <a:extLst>
              <a:ext uri="{FF2B5EF4-FFF2-40B4-BE49-F238E27FC236}">
                <a16:creationId xmlns:a16="http://schemas.microsoft.com/office/drawing/2014/main" id="{3C0224BE-2BAD-4E47-919E-6F9BA55A0D4D}"/>
              </a:ext>
            </a:extLst>
          </p:cNvPr>
          <p:cNvSpPr txBox="1"/>
          <p:nvPr/>
        </p:nvSpPr>
        <p:spPr>
          <a:xfrm>
            <a:off x="3297947" y="1510569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나의 첫 머신러닝</a:t>
            </a:r>
          </a:p>
        </p:txBody>
      </p:sp>
      <p:sp>
        <p:nvSpPr>
          <p:cNvPr id="212" name="TextBox 37">
            <a:extLst>
              <a:ext uri="{FF2B5EF4-FFF2-40B4-BE49-F238E27FC236}">
                <a16:creationId xmlns:a16="http://schemas.microsoft.com/office/drawing/2014/main" id="{0D7BF9DA-94B9-44BC-9119-B7EA029B725E}"/>
              </a:ext>
            </a:extLst>
          </p:cNvPr>
          <p:cNvSpPr txBox="1"/>
          <p:nvPr/>
        </p:nvSpPr>
        <p:spPr>
          <a:xfrm>
            <a:off x="6766704" y="1510569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데이터 다루기</a:t>
            </a:r>
          </a:p>
        </p:txBody>
      </p:sp>
      <p:sp>
        <p:nvSpPr>
          <p:cNvPr id="213" name="TextBox 38">
            <a:extLst>
              <a:ext uri="{FF2B5EF4-FFF2-40B4-BE49-F238E27FC236}">
                <a16:creationId xmlns:a16="http://schemas.microsoft.com/office/drawing/2014/main" id="{0F81A818-E850-4F4B-BF52-3EC343721B71}"/>
              </a:ext>
            </a:extLst>
          </p:cNvPr>
          <p:cNvSpPr txBox="1"/>
          <p:nvPr/>
        </p:nvSpPr>
        <p:spPr>
          <a:xfrm>
            <a:off x="9064537" y="1684928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회귀 알고리즘과 모델 규제</a:t>
            </a:r>
          </a:p>
        </p:txBody>
      </p:sp>
      <p:sp>
        <p:nvSpPr>
          <p:cNvPr id="214" name="TextBox 39">
            <a:extLst>
              <a:ext uri="{FF2B5EF4-FFF2-40B4-BE49-F238E27FC236}">
                <a16:creationId xmlns:a16="http://schemas.microsoft.com/office/drawing/2014/main" id="{DEA19E7D-4ED4-48CD-9139-613E1AB02C07}"/>
              </a:ext>
            </a:extLst>
          </p:cNvPr>
          <p:cNvSpPr txBox="1"/>
          <p:nvPr/>
        </p:nvSpPr>
        <p:spPr>
          <a:xfrm>
            <a:off x="8955271" y="3826898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다양한 분류 알고리즘</a:t>
            </a:r>
          </a:p>
        </p:txBody>
      </p:sp>
      <p:sp>
        <p:nvSpPr>
          <p:cNvPr id="215" name="TextBox 40">
            <a:extLst>
              <a:ext uri="{FF2B5EF4-FFF2-40B4-BE49-F238E27FC236}">
                <a16:creationId xmlns:a16="http://schemas.microsoft.com/office/drawing/2014/main" id="{6A7C0D92-341F-4E4A-9F3B-73E6CE49D48D}"/>
              </a:ext>
            </a:extLst>
          </p:cNvPr>
          <p:cNvSpPr txBox="1"/>
          <p:nvPr/>
        </p:nvSpPr>
        <p:spPr>
          <a:xfrm>
            <a:off x="5870834" y="3789380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트리 알고리즘</a:t>
            </a:r>
          </a:p>
        </p:txBody>
      </p:sp>
      <p:sp>
        <p:nvSpPr>
          <p:cNvPr id="216" name="TextBox 41">
            <a:extLst>
              <a:ext uri="{FF2B5EF4-FFF2-40B4-BE49-F238E27FC236}">
                <a16:creationId xmlns:a16="http://schemas.microsoft.com/office/drawing/2014/main" id="{BB10EE86-4C1B-445E-A5E4-B12D871375BF}"/>
              </a:ext>
            </a:extLst>
          </p:cNvPr>
          <p:cNvSpPr txBox="1"/>
          <p:nvPr/>
        </p:nvSpPr>
        <p:spPr>
          <a:xfrm>
            <a:off x="2882037" y="3802963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비지도 학습</a:t>
            </a:r>
          </a:p>
        </p:txBody>
      </p:sp>
      <p:sp>
        <p:nvSpPr>
          <p:cNvPr id="217" name="TextBox 42">
            <a:extLst>
              <a:ext uri="{FF2B5EF4-FFF2-40B4-BE49-F238E27FC236}">
                <a16:creationId xmlns:a16="http://schemas.microsoft.com/office/drawing/2014/main" id="{B4B8B28D-D19F-446B-BF5B-92F2ACDA6B0F}"/>
              </a:ext>
            </a:extLst>
          </p:cNvPr>
          <p:cNvSpPr txBox="1"/>
          <p:nvPr/>
        </p:nvSpPr>
        <p:spPr>
          <a:xfrm>
            <a:off x="1558755" y="4694180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딥러닝을 시작합니다</a:t>
            </a:r>
          </a:p>
        </p:txBody>
      </p:sp>
      <p:sp>
        <p:nvSpPr>
          <p:cNvPr id="218" name="TextBox 43">
            <a:extLst>
              <a:ext uri="{FF2B5EF4-FFF2-40B4-BE49-F238E27FC236}">
                <a16:creationId xmlns:a16="http://schemas.microsoft.com/office/drawing/2014/main" id="{37E22182-42EA-4454-800F-7C38D7ADF1E1}"/>
              </a:ext>
            </a:extLst>
          </p:cNvPr>
          <p:cNvSpPr txBox="1"/>
          <p:nvPr/>
        </p:nvSpPr>
        <p:spPr>
          <a:xfrm>
            <a:off x="2882037" y="6162702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이미지를 위한 인공 신경망</a:t>
            </a:r>
          </a:p>
        </p:txBody>
      </p:sp>
      <p:sp>
        <p:nvSpPr>
          <p:cNvPr id="219" name="TextBox 44">
            <a:extLst>
              <a:ext uri="{FF2B5EF4-FFF2-40B4-BE49-F238E27FC236}">
                <a16:creationId xmlns:a16="http://schemas.microsoft.com/office/drawing/2014/main" id="{25DFBA77-214B-4940-8AFA-5897B48CD069}"/>
              </a:ext>
            </a:extLst>
          </p:cNvPr>
          <p:cNvSpPr txBox="1"/>
          <p:nvPr/>
        </p:nvSpPr>
        <p:spPr>
          <a:xfrm>
            <a:off x="5667015" y="6162702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/>
              <a:t>텍스트를 위한 인공 신경망</a:t>
            </a:r>
          </a:p>
        </p:txBody>
      </p:sp>
      <p:grpSp>
        <p:nvGrpSpPr>
          <p:cNvPr id="220" name="Group 52">
            <a:extLst>
              <a:ext uri="{FF2B5EF4-FFF2-40B4-BE49-F238E27FC236}">
                <a16:creationId xmlns:a16="http://schemas.microsoft.com/office/drawing/2014/main" id="{565EA5A3-3B7D-46FF-AA58-E8BF5BF43FB9}"/>
              </a:ext>
            </a:extLst>
          </p:cNvPr>
          <p:cNvGrpSpPr/>
          <p:nvPr/>
        </p:nvGrpSpPr>
        <p:grpSpPr>
          <a:xfrm>
            <a:off x="1147966" y="3432236"/>
            <a:ext cx="762507" cy="109142"/>
            <a:chOff x="6620256" y="231648"/>
            <a:chExt cx="1194477" cy="170972"/>
          </a:xfrm>
        </p:grpSpPr>
        <p:sp>
          <p:nvSpPr>
            <p:cNvPr id="281" name="Oval 47">
              <a:extLst>
                <a:ext uri="{FF2B5EF4-FFF2-40B4-BE49-F238E27FC236}">
                  <a16:creationId xmlns:a16="http://schemas.microsoft.com/office/drawing/2014/main" id="{D1C17D95-2637-424B-A219-4ED3B2CBA647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2" name="Oval 48">
              <a:extLst>
                <a:ext uri="{FF2B5EF4-FFF2-40B4-BE49-F238E27FC236}">
                  <a16:creationId xmlns:a16="http://schemas.microsoft.com/office/drawing/2014/main" id="{8365F4EF-1052-4069-A8C0-30C811FF4891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3" name="Oval 49">
              <a:extLst>
                <a:ext uri="{FF2B5EF4-FFF2-40B4-BE49-F238E27FC236}">
                  <a16:creationId xmlns:a16="http://schemas.microsoft.com/office/drawing/2014/main" id="{BD033B90-A648-4FF7-83A1-33E9876F58F7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4" name="Oval 50">
              <a:extLst>
                <a:ext uri="{FF2B5EF4-FFF2-40B4-BE49-F238E27FC236}">
                  <a16:creationId xmlns:a16="http://schemas.microsoft.com/office/drawing/2014/main" id="{B4676AE7-4FD0-4390-8AAB-9C31467F3D2D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5" name="Oval 51">
              <a:extLst>
                <a:ext uri="{FF2B5EF4-FFF2-40B4-BE49-F238E27FC236}">
                  <a16:creationId xmlns:a16="http://schemas.microsoft.com/office/drawing/2014/main" id="{F907B553-3D81-4E46-B30F-BD04EA816B67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1" name="Group 53">
            <a:extLst>
              <a:ext uri="{FF2B5EF4-FFF2-40B4-BE49-F238E27FC236}">
                <a16:creationId xmlns:a16="http://schemas.microsoft.com/office/drawing/2014/main" id="{CC045BFD-30C3-4A0A-9720-DA280D0AD736}"/>
              </a:ext>
            </a:extLst>
          </p:cNvPr>
          <p:cNvGrpSpPr/>
          <p:nvPr/>
        </p:nvGrpSpPr>
        <p:grpSpPr>
          <a:xfrm>
            <a:off x="4032992" y="1799415"/>
            <a:ext cx="781609" cy="111876"/>
            <a:chOff x="6620256" y="231648"/>
            <a:chExt cx="1194477" cy="170972"/>
          </a:xfrm>
        </p:grpSpPr>
        <p:sp>
          <p:nvSpPr>
            <p:cNvPr id="276" name="Oval 54">
              <a:extLst>
                <a:ext uri="{FF2B5EF4-FFF2-40B4-BE49-F238E27FC236}">
                  <a16:creationId xmlns:a16="http://schemas.microsoft.com/office/drawing/2014/main" id="{AF667845-416E-471B-8502-5F0FC8E16A79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7" name="Oval 55">
              <a:extLst>
                <a:ext uri="{FF2B5EF4-FFF2-40B4-BE49-F238E27FC236}">
                  <a16:creationId xmlns:a16="http://schemas.microsoft.com/office/drawing/2014/main" id="{E7417002-6B7A-496E-BBF1-E4205E0EFCD7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8" name="Oval 56">
              <a:extLst>
                <a:ext uri="{FF2B5EF4-FFF2-40B4-BE49-F238E27FC236}">
                  <a16:creationId xmlns:a16="http://schemas.microsoft.com/office/drawing/2014/main" id="{150BD74A-32EB-4223-863C-19E4E4D82F6A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9" name="Oval 57">
              <a:extLst>
                <a:ext uri="{FF2B5EF4-FFF2-40B4-BE49-F238E27FC236}">
                  <a16:creationId xmlns:a16="http://schemas.microsoft.com/office/drawing/2014/main" id="{B59CA596-CF11-4310-9E65-F0095515AC17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0" name="Oval 58">
              <a:extLst>
                <a:ext uri="{FF2B5EF4-FFF2-40B4-BE49-F238E27FC236}">
                  <a16:creationId xmlns:a16="http://schemas.microsoft.com/office/drawing/2014/main" id="{A29CA353-2C45-42B9-8FE7-B048FBEBB937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2" name="Group 59">
            <a:extLst>
              <a:ext uri="{FF2B5EF4-FFF2-40B4-BE49-F238E27FC236}">
                <a16:creationId xmlns:a16="http://schemas.microsoft.com/office/drawing/2014/main" id="{AFAD1CA9-F44C-443F-8804-22AA73DD064C}"/>
              </a:ext>
            </a:extLst>
          </p:cNvPr>
          <p:cNvGrpSpPr/>
          <p:nvPr/>
        </p:nvGrpSpPr>
        <p:grpSpPr>
          <a:xfrm>
            <a:off x="7546834" y="1787568"/>
            <a:ext cx="781609" cy="111876"/>
            <a:chOff x="6620256" y="231648"/>
            <a:chExt cx="1194477" cy="170972"/>
          </a:xfrm>
        </p:grpSpPr>
        <p:sp>
          <p:nvSpPr>
            <p:cNvPr id="271" name="Oval 60">
              <a:extLst>
                <a:ext uri="{FF2B5EF4-FFF2-40B4-BE49-F238E27FC236}">
                  <a16:creationId xmlns:a16="http://schemas.microsoft.com/office/drawing/2014/main" id="{86DE6144-58AE-43C4-8117-9F72438ACB90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2" name="Oval 61">
              <a:extLst>
                <a:ext uri="{FF2B5EF4-FFF2-40B4-BE49-F238E27FC236}">
                  <a16:creationId xmlns:a16="http://schemas.microsoft.com/office/drawing/2014/main" id="{80920C0C-5453-4D9D-9853-84C091805564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3" name="Oval 62">
              <a:extLst>
                <a:ext uri="{FF2B5EF4-FFF2-40B4-BE49-F238E27FC236}">
                  <a16:creationId xmlns:a16="http://schemas.microsoft.com/office/drawing/2014/main" id="{84AEC3BF-7426-4A07-9045-CDB2CC5AFB3B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4" name="Oval 63">
              <a:extLst>
                <a:ext uri="{FF2B5EF4-FFF2-40B4-BE49-F238E27FC236}">
                  <a16:creationId xmlns:a16="http://schemas.microsoft.com/office/drawing/2014/main" id="{CCF84648-5B0D-4C05-9938-6D731D05121D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5" name="Oval 64">
              <a:extLst>
                <a:ext uri="{FF2B5EF4-FFF2-40B4-BE49-F238E27FC236}">
                  <a16:creationId xmlns:a16="http://schemas.microsoft.com/office/drawing/2014/main" id="{F773CDE8-59C1-41BD-8F4F-243A6EC2D6F1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3" name="Group 71">
            <a:extLst>
              <a:ext uri="{FF2B5EF4-FFF2-40B4-BE49-F238E27FC236}">
                <a16:creationId xmlns:a16="http://schemas.microsoft.com/office/drawing/2014/main" id="{A92C3E05-0697-43F2-9F77-ED9A41A30D05}"/>
              </a:ext>
            </a:extLst>
          </p:cNvPr>
          <p:cNvGrpSpPr/>
          <p:nvPr/>
        </p:nvGrpSpPr>
        <p:grpSpPr>
          <a:xfrm>
            <a:off x="9698809" y="4088025"/>
            <a:ext cx="781609" cy="111876"/>
            <a:chOff x="6620256" y="231648"/>
            <a:chExt cx="1194477" cy="170972"/>
          </a:xfrm>
        </p:grpSpPr>
        <p:sp>
          <p:nvSpPr>
            <p:cNvPr id="266" name="Oval 72">
              <a:extLst>
                <a:ext uri="{FF2B5EF4-FFF2-40B4-BE49-F238E27FC236}">
                  <a16:creationId xmlns:a16="http://schemas.microsoft.com/office/drawing/2014/main" id="{A5CA9BC0-90B7-46B5-9AF6-5980017E8648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7" name="Oval 73">
              <a:extLst>
                <a:ext uri="{FF2B5EF4-FFF2-40B4-BE49-F238E27FC236}">
                  <a16:creationId xmlns:a16="http://schemas.microsoft.com/office/drawing/2014/main" id="{A5F56328-F7ED-4F19-B95A-3563C9C73D69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8" name="Oval 74">
              <a:extLst>
                <a:ext uri="{FF2B5EF4-FFF2-40B4-BE49-F238E27FC236}">
                  <a16:creationId xmlns:a16="http://schemas.microsoft.com/office/drawing/2014/main" id="{0DAFC315-769D-4DD5-9278-DB563FC951D8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9" name="Oval 75">
              <a:extLst>
                <a:ext uri="{FF2B5EF4-FFF2-40B4-BE49-F238E27FC236}">
                  <a16:creationId xmlns:a16="http://schemas.microsoft.com/office/drawing/2014/main" id="{29838D67-BA05-4E2E-8987-52ADCBC14880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0" name="Oval 76">
              <a:extLst>
                <a:ext uri="{FF2B5EF4-FFF2-40B4-BE49-F238E27FC236}">
                  <a16:creationId xmlns:a16="http://schemas.microsoft.com/office/drawing/2014/main" id="{CCD850AE-0BC3-4496-8AFE-DF78A75BBC76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4" name="Group 78">
            <a:extLst>
              <a:ext uri="{FF2B5EF4-FFF2-40B4-BE49-F238E27FC236}">
                <a16:creationId xmlns:a16="http://schemas.microsoft.com/office/drawing/2014/main" id="{3BEC7BAF-F3AB-48EF-BB35-0EED73C55939}"/>
              </a:ext>
            </a:extLst>
          </p:cNvPr>
          <p:cNvGrpSpPr/>
          <p:nvPr/>
        </p:nvGrpSpPr>
        <p:grpSpPr>
          <a:xfrm>
            <a:off x="6650332" y="4079962"/>
            <a:ext cx="781609" cy="111876"/>
            <a:chOff x="6620256" y="231648"/>
            <a:chExt cx="1194477" cy="170972"/>
          </a:xfrm>
        </p:grpSpPr>
        <p:sp>
          <p:nvSpPr>
            <p:cNvPr id="261" name="Oval 79">
              <a:extLst>
                <a:ext uri="{FF2B5EF4-FFF2-40B4-BE49-F238E27FC236}">
                  <a16:creationId xmlns:a16="http://schemas.microsoft.com/office/drawing/2014/main" id="{AEBDCD2F-A20A-47E3-A308-9E1B700D6C8F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2" name="Oval 80">
              <a:extLst>
                <a:ext uri="{FF2B5EF4-FFF2-40B4-BE49-F238E27FC236}">
                  <a16:creationId xmlns:a16="http://schemas.microsoft.com/office/drawing/2014/main" id="{9A7F02E7-CADB-4EFA-9EED-37080E53D8A1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3" name="Oval 81">
              <a:extLst>
                <a:ext uri="{FF2B5EF4-FFF2-40B4-BE49-F238E27FC236}">
                  <a16:creationId xmlns:a16="http://schemas.microsoft.com/office/drawing/2014/main" id="{84FFC83F-25B1-4A07-A1C8-50A8EF34E273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4" name="Oval 82">
              <a:extLst>
                <a:ext uri="{FF2B5EF4-FFF2-40B4-BE49-F238E27FC236}">
                  <a16:creationId xmlns:a16="http://schemas.microsoft.com/office/drawing/2014/main" id="{1FED1A95-E268-4A0F-86A1-F2C276537D67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5" name="Oval 83">
              <a:extLst>
                <a:ext uri="{FF2B5EF4-FFF2-40B4-BE49-F238E27FC236}">
                  <a16:creationId xmlns:a16="http://schemas.microsoft.com/office/drawing/2014/main" id="{F0CFAED8-0022-4519-9827-0E4C2AF55B22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5" name="Group 84">
            <a:extLst>
              <a:ext uri="{FF2B5EF4-FFF2-40B4-BE49-F238E27FC236}">
                <a16:creationId xmlns:a16="http://schemas.microsoft.com/office/drawing/2014/main" id="{27EB2FC5-DA6B-4417-866E-1BCE6D29899A}"/>
              </a:ext>
            </a:extLst>
          </p:cNvPr>
          <p:cNvGrpSpPr/>
          <p:nvPr/>
        </p:nvGrpSpPr>
        <p:grpSpPr>
          <a:xfrm>
            <a:off x="3611362" y="4071780"/>
            <a:ext cx="781609" cy="111876"/>
            <a:chOff x="6620256" y="231648"/>
            <a:chExt cx="1194477" cy="170972"/>
          </a:xfrm>
        </p:grpSpPr>
        <p:sp>
          <p:nvSpPr>
            <p:cNvPr id="256" name="Oval 85">
              <a:extLst>
                <a:ext uri="{FF2B5EF4-FFF2-40B4-BE49-F238E27FC236}">
                  <a16:creationId xmlns:a16="http://schemas.microsoft.com/office/drawing/2014/main" id="{6FD9773D-8A5F-4D5F-98BF-1D21A923D1BC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7" name="Oval 86">
              <a:extLst>
                <a:ext uri="{FF2B5EF4-FFF2-40B4-BE49-F238E27FC236}">
                  <a16:creationId xmlns:a16="http://schemas.microsoft.com/office/drawing/2014/main" id="{12325865-18B1-4A63-8739-2A4060153D60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8" name="Oval 87">
              <a:extLst>
                <a:ext uri="{FF2B5EF4-FFF2-40B4-BE49-F238E27FC236}">
                  <a16:creationId xmlns:a16="http://schemas.microsoft.com/office/drawing/2014/main" id="{6742CF1F-B61D-4BAA-9192-B53FC17CC07D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9" name="Oval 88">
              <a:extLst>
                <a:ext uri="{FF2B5EF4-FFF2-40B4-BE49-F238E27FC236}">
                  <a16:creationId xmlns:a16="http://schemas.microsoft.com/office/drawing/2014/main" id="{C7ECB89F-2D3E-42BC-BDA8-2FF6D9D58613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0" name="Oval 89">
              <a:extLst>
                <a:ext uri="{FF2B5EF4-FFF2-40B4-BE49-F238E27FC236}">
                  <a16:creationId xmlns:a16="http://schemas.microsoft.com/office/drawing/2014/main" id="{34B66464-4CFF-4413-B164-0A595211BCAA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6" name="Group 90">
            <a:extLst>
              <a:ext uri="{FF2B5EF4-FFF2-40B4-BE49-F238E27FC236}">
                <a16:creationId xmlns:a16="http://schemas.microsoft.com/office/drawing/2014/main" id="{A1114F2E-B656-4979-BA8A-2715FDB3F0C5}"/>
              </a:ext>
            </a:extLst>
          </p:cNvPr>
          <p:cNvGrpSpPr/>
          <p:nvPr/>
        </p:nvGrpSpPr>
        <p:grpSpPr>
          <a:xfrm>
            <a:off x="2338885" y="4971179"/>
            <a:ext cx="781609" cy="111876"/>
            <a:chOff x="6620256" y="231648"/>
            <a:chExt cx="1194477" cy="170972"/>
          </a:xfrm>
        </p:grpSpPr>
        <p:sp>
          <p:nvSpPr>
            <p:cNvPr id="251" name="Oval 91">
              <a:extLst>
                <a:ext uri="{FF2B5EF4-FFF2-40B4-BE49-F238E27FC236}">
                  <a16:creationId xmlns:a16="http://schemas.microsoft.com/office/drawing/2014/main" id="{6660D615-D06B-4173-AB2C-A6CE4791A400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2" name="Oval 92">
              <a:extLst>
                <a:ext uri="{FF2B5EF4-FFF2-40B4-BE49-F238E27FC236}">
                  <a16:creationId xmlns:a16="http://schemas.microsoft.com/office/drawing/2014/main" id="{DEAC5DC2-A1BF-47E3-A101-D1700444690F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3" name="Oval 93">
              <a:extLst>
                <a:ext uri="{FF2B5EF4-FFF2-40B4-BE49-F238E27FC236}">
                  <a16:creationId xmlns:a16="http://schemas.microsoft.com/office/drawing/2014/main" id="{66C225FE-C622-42A4-AE7E-04114CC6268F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4" name="Oval 94">
              <a:extLst>
                <a:ext uri="{FF2B5EF4-FFF2-40B4-BE49-F238E27FC236}">
                  <a16:creationId xmlns:a16="http://schemas.microsoft.com/office/drawing/2014/main" id="{794EE848-1389-4157-8FA6-9C58F4D37688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5" name="Oval 95">
              <a:extLst>
                <a:ext uri="{FF2B5EF4-FFF2-40B4-BE49-F238E27FC236}">
                  <a16:creationId xmlns:a16="http://schemas.microsoft.com/office/drawing/2014/main" id="{C83E21AF-2561-4C44-9C5E-52E26702502D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7" name="Group 96">
            <a:extLst>
              <a:ext uri="{FF2B5EF4-FFF2-40B4-BE49-F238E27FC236}">
                <a16:creationId xmlns:a16="http://schemas.microsoft.com/office/drawing/2014/main" id="{8469EA2D-524D-4A18-9EF3-7538359B67DC}"/>
              </a:ext>
            </a:extLst>
          </p:cNvPr>
          <p:cNvGrpSpPr/>
          <p:nvPr/>
        </p:nvGrpSpPr>
        <p:grpSpPr>
          <a:xfrm>
            <a:off x="3691950" y="6439701"/>
            <a:ext cx="781609" cy="111876"/>
            <a:chOff x="6620256" y="231648"/>
            <a:chExt cx="1194477" cy="170972"/>
          </a:xfrm>
        </p:grpSpPr>
        <p:sp>
          <p:nvSpPr>
            <p:cNvPr id="246" name="Oval 97">
              <a:extLst>
                <a:ext uri="{FF2B5EF4-FFF2-40B4-BE49-F238E27FC236}">
                  <a16:creationId xmlns:a16="http://schemas.microsoft.com/office/drawing/2014/main" id="{30588507-05B5-476C-8143-490A9B29685F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7" name="Oval 98">
              <a:extLst>
                <a:ext uri="{FF2B5EF4-FFF2-40B4-BE49-F238E27FC236}">
                  <a16:creationId xmlns:a16="http://schemas.microsoft.com/office/drawing/2014/main" id="{89D0B52F-6537-4C83-9929-A335C13BFC44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8" name="Oval 99">
              <a:extLst>
                <a:ext uri="{FF2B5EF4-FFF2-40B4-BE49-F238E27FC236}">
                  <a16:creationId xmlns:a16="http://schemas.microsoft.com/office/drawing/2014/main" id="{6E2A5C6C-0257-4D30-B5A5-D26BE2064702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9" name="Oval 100">
              <a:extLst>
                <a:ext uri="{FF2B5EF4-FFF2-40B4-BE49-F238E27FC236}">
                  <a16:creationId xmlns:a16="http://schemas.microsoft.com/office/drawing/2014/main" id="{F212D804-E049-492B-9827-BC8128EBD31E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0" name="Oval 101">
              <a:extLst>
                <a:ext uri="{FF2B5EF4-FFF2-40B4-BE49-F238E27FC236}">
                  <a16:creationId xmlns:a16="http://schemas.microsoft.com/office/drawing/2014/main" id="{2F8F24EA-4200-437D-A729-335300CF375B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28" name="Group 102">
            <a:extLst>
              <a:ext uri="{FF2B5EF4-FFF2-40B4-BE49-F238E27FC236}">
                <a16:creationId xmlns:a16="http://schemas.microsoft.com/office/drawing/2014/main" id="{3DE51443-7A25-4CD5-883B-DBA948615BA3}"/>
              </a:ext>
            </a:extLst>
          </p:cNvPr>
          <p:cNvGrpSpPr/>
          <p:nvPr/>
        </p:nvGrpSpPr>
        <p:grpSpPr>
          <a:xfrm>
            <a:off x="6310721" y="6439701"/>
            <a:ext cx="781609" cy="111876"/>
            <a:chOff x="6620256" y="231648"/>
            <a:chExt cx="1194477" cy="170972"/>
          </a:xfrm>
        </p:grpSpPr>
        <p:sp>
          <p:nvSpPr>
            <p:cNvPr id="241" name="Oval 103">
              <a:extLst>
                <a:ext uri="{FF2B5EF4-FFF2-40B4-BE49-F238E27FC236}">
                  <a16:creationId xmlns:a16="http://schemas.microsoft.com/office/drawing/2014/main" id="{A8C119BA-5D68-4153-B127-80ABDCBDD453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2" name="Oval 104">
              <a:extLst>
                <a:ext uri="{FF2B5EF4-FFF2-40B4-BE49-F238E27FC236}">
                  <a16:creationId xmlns:a16="http://schemas.microsoft.com/office/drawing/2014/main" id="{E916426C-81D0-4381-9964-18BA8C893635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3" name="Oval 105">
              <a:extLst>
                <a:ext uri="{FF2B5EF4-FFF2-40B4-BE49-F238E27FC236}">
                  <a16:creationId xmlns:a16="http://schemas.microsoft.com/office/drawing/2014/main" id="{BF50FCB1-99FB-4EFF-842E-ACAE7A46AEA5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4" name="Oval 106">
              <a:extLst>
                <a:ext uri="{FF2B5EF4-FFF2-40B4-BE49-F238E27FC236}">
                  <a16:creationId xmlns:a16="http://schemas.microsoft.com/office/drawing/2014/main" id="{204C433D-D1B3-4680-97AA-0E8A4BB79981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5" name="Oval 107">
              <a:extLst>
                <a:ext uri="{FF2B5EF4-FFF2-40B4-BE49-F238E27FC236}">
                  <a16:creationId xmlns:a16="http://schemas.microsoft.com/office/drawing/2014/main" id="{AE478D21-63F9-4D8F-9968-07AB880C39BF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229" name="Picture 109">
            <a:extLst>
              <a:ext uri="{FF2B5EF4-FFF2-40B4-BE49-F238E27FC236}">
                <a16:creationId xmlns:a16="http://schemas.microsoft.com/office/drawing/2014/main" id="{07525C34-B6A8-40F8-8593-117CC39B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974" y="4705773"/>
            <a:ext cx="816091" cy="726831"/>
          </a:xfrm>
          <a:prstGeom prst="rect">
            <a:avLst/>
          </a:prstGeom>
        </p:spPr>
      </p:pic>
      <p:pic>
        <p:nvPicPr>
          <p:cNvPr id="230" name="Picture 117">
            <a:extLst>
              <a:ext uri="{FF2B5EF4-FFF2-40B4-BE49-F238E27FC236}">
                <a16:creationId xmlns:a16="http://schemas.microsoft.com/office/drawing/2014/main" id="{7ED2D4FB-A808-47C5-A2D7-39F5A1B8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824" y="2939285"/>
            <a:ext cx="585825" cy="595027"/>
          </a:xfrm>
          <a:prstGeom prst="rect">
            <a:avLst/>
          </a:prstGeom>
        </p:spPr>
      </p:pic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3E275C09-7110-BB17-AAA0-D90D12FD9BFA}"/>
              </a:ext>
            </a:extLst>
          </p:cNvPr>
          <p:cNvSpPr/>
          <p:nvPr/>
        </p:nvSpPr>
        <p:spPr>
          <a:xfrm>
            <a:off x="574683" y="1004564"/>
            <a:ext cx="1011671" cy="22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/>
              <a:t>머신러닝편</a:t>
            </a:r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AD1D331A-FA33-EC2F-20D6-6E0C0F61EF67}"/>
              </a:ext>
            </a:extLst>
          </p:cNvPr>
          <p:cNvSpPr/>
          <p:nvPr/>
        </p:nvSpPr>
        <p:spPr>
          <a:xfrm>
            <a:off x="547084" y="2136827"/>
            <a:ext cx="1011671" cy="22702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b="1"/>
              <a:t>딥러닝편</a:t>
            </a:r>
          </a:p>
        </p:txBody>
      </p:sp>
      <p:sp>
        <p:nvSpPr>
          <p:cNvPr id="233" name="Oval 27">
            <a:extLst>
              <a:ext uri="{FF2B5EF4-FFF2-40B4-BE49-F238E27FC236}">
                <a16:creationId xmlns:a16="http://schemas.microsoft.com/office/drawing/2014/main" id="{A05817EF-79FE-6BBA-A21F-A0CBC18B4525}"/>
              </a:ext>
            </a:extLst>
          </p:cNvPr>
          <p:cNvSpPr/>
          <p:nvPr/>
        </p:nvSpPr>
        <p:spPr>
          <a:xfrm>
            <a:off x="9107638" y="5846240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latin typeface="+mn-ea"/>
              </a:rPr>
              <a:t>10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34" name="TextBox 116">
            <a:extLst>
              <a:ext uri="{FF2B5EF4-FFF2-40B4-BE49-F238E27FC236}">
                <a16:creationId xmlns:a16="http://schemas.microsoft.com/office/drawing/2014/main" id="{32E7FB3D-BF80-E640-C548-7A9A6BF92DD6}"/>
              </a:ext>
            </a:extLst>
          </p:cNvPr>
          <p:cNvSpPr txBox="1"/>
          <p:nvPr/>
        </p:nvSpPr>
        <p:spPr>
          <a:xfrm>
            <a:off x="8212681" y="6154089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/>
              <a:t>언어 모델을 위한 신경망</a:t>
            </a:r>
            <a:endParaRPr lang="ko-KR" altLang="en-US" sz="1200" b="1" dirty="0"/>
          </a:p>
        </p:txBody>
      </p:sp>
      <p:grpSp>
        <p:nvGrpSpPr>
          <p:cNvPr id="235" name="Group 102">
            <a:extLst>
              <a:ext uri="{FF2B5EF4-FFF2-40B4-BE49-F238E27FC236}">
                <a16:creationId xmlns:a16="http://schemas.microsoft.com/office/drawing/2014/main" id="{8D5A1313-A600-40CC-1277-A5A05243FB89}"/>
              </a:ext>
            </a:extLst>
          </p:cNvPr>
          <p:cNvGrpSpPr/>
          <p:nvPr/>
        </p:nvGrpSpPr>
        <p:grpSpPr>
          <a:xfrm>
            <a:off x="8941120" y="6439701"/>
            <a:ext cx="781609" cy="111876"/>
            <a:chOff x="6620256" y="231648"/>
            <a:chExt cx="1194477" cy="170972"/>
          </a:xfrm>
        </p:grpSpPr>
        <p:sp>
          <p:nvSpPr>
            <p:cNvPr id="236" name="Oval 103">
              <a:extLst>
                <a:ext uri="{FF2B5EF4-FFF2-40B4-BE49-F238E27FC236}">
                  <a16:creationId xmlns:a16="http://schemas.microsoft.com/office/drawing/2014/main" id="{020B82CA-DC13-9FD4-A5CE-4CDE185170E0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7" name="Oval 104">
              <a:extLst>
                <a:ext uri="{FF2B5EF4-FFF2-40B4-BE49-F238E27FC236}">
                  <a16:creationId xmlns:a16="http://schemas.microsoft.com/office/drawing/2014/main" id="{84B7F351-1E55-BB1D-2380-97B0C9ACED7D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8" name="Oval 105">
              <a:extLst>
                <a:ext uri="{FF2B5EF4-FFF2-40B4-BE49-F238E27FC236}">
                  <a16:creationId xmlns:a16="http://schemas.microsoft.com/office/drawing/2014/main" id="{DFB6857D-E366-7B3D-8101-93FE7225E723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9" name="Oval 106">
              <a:extLst>
                <a:ext uri="{FF2B5EF4-FFF2-40B4-BE49-F238E27FC236}">
                  <a16:creationId xmlns:a16="http://schemas.microsoft.com/office/drawing/2014/main" id="{3473A5D3-8D7F-7E99-0C93-A30C4055ECCF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0" name="Oval 107">
              <a:extLst>
                <a:ext uri="{FF2B5EF4-FFF2-40B4-BE49-F238E27FC236}">
                  <a16:creationId xmlns:a16="http://schemas.microsoft.com/office/drawing/2014/main" id="{C34A0BC6-13FB-FA42-897A-3CD7B8ABF5FA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8240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6878-F0B4-C30E-1F75-930F395D2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B170574-2D3A-AC07-C7CA-C783135C2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토큰 임베딩과 위치 인코딩</a:t>
            </a:r>
            <a:endParaRPr lang="en-US" altLang="ko-KR"/>
          </a:p>
          <a:p>
            <a:pPr lvl="1"/>
            <a:r>
              <a:rPr lang="ko-KR" altLang="en-US"/>
              <a:t>자연어 처리에서는 모델이 입력된 문자를 이해할 수 있도록 토큰을 숫자로 변환하는 과정이 필요</a:t>
            </a:r>
            <a:endParaRPr lang="en-US" altLang="ko-KR"/>
          </a:p>
          <a:p>
            <a:pPr lvl="1"/>
            <a:r>
              <a:rPr lang="ko-KR" altLang="en-US"/>
              <a:t>이때 사용되는 대표적인 방법이 단어 임베딩</a:t>
            </a:r>
            <a:endParaRPr lang="en-US" altLang="ko-KR"/>
          </a:p>
          <a:p>
            <a:pPr lvl="1"/>
            <a:r>
              <a:rPr lang="ko-KR" altLang="en-US"/>
              <a:t>단어 임베딩을 생성하는 방법은 다양하지만</a:t>
            </a:r>
            <a:r>
              <a:rPr lang="en-US" altLang="ko-KR"/>
              <a:t>, 9</a:t>
            </a:r>
            <a:r>
              <a:rPr lang="ko-KR" altLang="en-US"/>
              <a:t>장에서 했던 것처럼 임베딩 층을 추가하여 </a:t>
            </a:r>
            <a:br>
              <a:rPr lang="en-US" altLang="ko-KR"/>
            </a:br>
            <a:r>
              <a:rPr lang="ko-KR" altLang="en-US"/>
              <a:t>특정 작업에 맞도록 임베딩 벡터를 학습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4EACA5-C59E-8384-CE96-03AF3E72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EDCF46-8FF6-9FA1-6AB7-D98F939A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7EFBFDC-DDE7-FD47-9D73-1ED30CCECC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24511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36EBF-C1CC-4225-32F7-8FD5CAB1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8C047CE-16A8-F01D-A09B-F24C3F869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토큰 임베딩</a:t>
            </a:r>
            <a:endParaRPr lang="en-US" altLang="ko-KR" u="sng"/>
          </a:p>
          <a:p>
            <a:pPr lvl="1"/>
            <a:r>
              <a:rPr lang="ko-KR" altLang="en-US"/>
              <a:t>트랜스포머에서도 토큰을 고정된 크기의 실수 벡터로 변환하기 위해 임베딩 층을 사용</a:t>
            </a:r>
            <a:endParaRPr lang="en-US" altLang="ko-KR"/>
          </a:p>
          <a:p>
            <a:pPr lvl="2"/>
            <a:r>
              <a:rPr lang="ko-KR" altLang="en-US"/>
              <a:t>트랜스포머는 기존 모델과 다르게 모든 토큰을 동시에 처리하는 방식을 사용하기 때문에 토큰의 위치를 </a:t>
            </a:r>
            <a:br>
              <a:rPr lang="en-US" altLang="ko-KR"/>
            </a:br>
            <a:r>
              <a:rPr lang="ko-KR" altLang="en-US"/>
              <a:t>고려하지 않는다는 문제가 발생</a:t>
            </a:r>
            <a:endParaRPr lang="en-US" altLang="ko-KR"/>
          </a:p>
          <a:p>
            <a:pPr lvl="2"/>
            <a:r>
              <a:rPr lang="ko-KR" altLang="en-US"/>
              <a:t>앞서 학습한 어텐션 행렬의 계산 과정에서 토큰 간의 관계는 반영되지만 위치는 따로 고려되지 않았음</a:t>
            </a:r>
            <a:endParaRPr lang="en-US" altLang="ko-KR"/>
          </a:p>
          <a:p>
            <a:pPr lvl="1"/>
            <a:r>
              <a:rPr lang="ko-KR" altLang="en-US"/>
              <a:t>트랜스포머가 문장의 의미를 정확히 이해하려면 위치 정보가 추가적으로 필요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“I love you”</a:t>
            </a:r>
            <a:r>
              <a:rPr lang="ko-KR" altLang="en-US"/>
              <a:t>와 “</a:t>
            </a:r>
            <a:r>
              <a:rPr lang="en-US" altLang="ko-KR"/>
              <a:t>You love me”</a:t>
            </a:r>
            <a:r>
              <a:rPr lang="ko-KR" altLang="en-US"/>
              <a:t>라는 두 문장에서 사용된 단어</a:t>
            </a:r>
            <a:r>
              <a:rPr lang="en-US" altLang="ko-KR"/>
              <a:t>(</a:t>
            </a:r>
            <a:r>
              <a:rPr lang="ko-KR" altLang="en-US"/>
              <a:t>토큰</a:t>
            </a:r>
            <a:r>
              <a:rPr lang="en-US" altLang="ko-KR"/>
              <a:t>)</a:t>
            </a:r>
            <a:r>
              <a:rPr lang="ko-KR" altLang="en-US"/>
              <a:t>는 같지만</a:t>
            </a:r>
            <a:r>
              <a:rPr lang="en-US" altLang="ko-KR"/>
              <a:t>, </a:t>
            </a:r>
            <a:r>
              <a:rPr lang="ko-KR" altLang="en-US"/>
              <a:t>위치가 달라 의미가 </a:t>
            </a:r>
            <a:br>
              <a:rPr lang="en-US" altLang="ko-KR"/>
            </a:br>
            <a:r>
              <a:rPr lang="ko-KR" altLang="en-US"/>
              <a:t>완전히 달라짐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F2FF546-9B75-96C1-6DD0-34C4B59E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0F67A1-20D5-94D5-A45D-A12EA84E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68DAA36-732B-62AD-0762-7A20472E13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A44BEA-5C2E-CE3B-C786-27B3D96E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643312"/>
            <a:ext cx="4467223" cy="27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4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48B8-110C-7208-B1E5-12DEA41F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4F98146-E235-1048-6D3E-38DE82264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위치 임베딩</a:t>
            </a:r>
            <a:endParaRPr lang="en-US" altLang="ko-KR" u="sng"/>
          </a:p>
          <a:p>
            <a:pPr lvl="1"/>
            <a:r>
              <a:rPr lang="ko-KR" altLang="en-US"/>
              <a:t>트랜스포머는 위치 인코딩</a:t>
            </a:r>
            <a:r>
              <a:rPr lang="en-US" altLang="ko-KR"/>
              <a:t>(positional encoding)</a:t>
            </a:r>
            <a:r>
              <a:rPr lang="ko-KR" altLang="en-US"/>
              <a:t>을 사용</a:t>
            </a:r>
            <a:endParaRPr lang="en-US" altLang="ko-KR"/>
          </a:p>
          <a:p>
            <a:pPr lvl="2"/>
            <a:r>
              <a:rPr lang="ko-KR" altLang="en-US"/>
              <a:t>위치 인코딩은 사인</a:t>
            </a:r>
            <a:r>
              <a:rPr lang="en-US" altLang="ko-KR"/>
              <a:t>(sine) </a:t>
            </a:r>
            <a:r>
              <a:rPr lang="ko-KR" altLang="en-US"/>
              <a:t>함수와 코사인</a:t>
            </a:r>
            <a:r>
              <a:rPr lang="en-US" altLang="ko-KR"/>
              <a:t>(cosine) </a:t>
            </a:r>
            <a:r>
              <a:rPr lang="ko-KR" altLang="en-US"/>
              <a:t>함수를 사용해 토큰의 위치에 따라 변하는 벡터를 생성하고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이를 단어 임베딩에 더하는 방식</a:t>
            </a: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임베딩 벡터의 차원이 </a:t>
            </a:r>
            <a:r>
              <a:rPr lang="en-US" altLang="ko-KR"/>
              <a:t>5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모델에 입력되는 문장의 </a:t>
            </a:r>
            <a:r>
              <a:rPr lang="en-US" altLang="ko-KR"/>
              <a:t>10</a:t>
            </a:r>
            <a:r>
              <a:rPr lang="ko-KR" altLang="en-US"/>
              <a:t>번째 토큰이 다음과 같이 표현된다고 가정</a:t>
            </a: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r>
              <a:rPr lang="ko-KR" altLang="en-US"/>
              <a:t>벡터의 각 원소 인덱스를 임베딩 벡터의 전체 길이로 나눈 후</a:t>
            </a:r>
            <a:r>
              <a:rPr lang="en-US" altLang="ko-KR"/>
              <a:t>, </a:t>
            </a:r>
            <a:r>
              <a:rPr lang="ko-KR" altLang="en-US"/>
              <a:t>이 값을 </a:t>
            </a:r>
            <a:r>
              <a:rPr lang="en-US" altLang="ko-KR"/>
              <a:t>10,000</a:t>
            </a:r>
            <a:r>
              <a:rPr lang="ko-KR" altLang="en-US"/>
              <a:t>의 거듭제곱한 값의 역수로 변환</a:t>
            </a:r>
            <a:br>
              <a:rPr lang="en-US" altLang="ko-KR"/>
            </a:br>
            <a:r>
              <a:rPr lang="ko-KR" altLang="en-US"/>
              <a:t>그런 다음</a:t>
            </a:r>
            <a:r>
              <a:rPr lang="en-US" altLang="ko-KR"/>
              <a:t>, </a:t>
            </a:r>
            <a:r>
              <a:rPr lang="ko-KR" altLang="en-US"/>
              <a:t>해당 토큰의 순서인 </a:t>
            </a:r>
            <a:r>
              <a:rPr lang="en-US" altLang="ko-KR"/>
              <a:t>10</a:t>
            </a:r>
            <a:r>
              <a:rPr lang="ko-KR" altLang="en-US"/>
              <a:t>을 곱함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AA07143-7397-255F-091E-66EA250C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F6062-3976-D8B9-BAEA-C46B3268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1910702-B255-D7F1-12CE-912CFEF778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22C29F-D49D-092E-A86D-41FB837B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2705611"/>
            <a:ext cx="3486148" cy="63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D285FE-6F34-05EF-D46D-A7A4AEC8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54" y="4102029"/>
            <a:ext cx="4483292" cy="195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6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31CE-D967-9EF0-E636-2F640233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EE9409-B595-6E81-6020-FF0B0C26C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위치 임베딩</a:t>
            </a:r>
            <a:endParaRPr lang="en-US" altLang="ko-KR" u="sng"/>
          </a:p>
          <a:p>
            <a:pPr lvl="1"/>
            <a:r>
              <a:rPr lang="ko-KR" altLang="en-US"/>
              <a:t>트랜스포머는 위치 인코딩</a:t>
            </a:r>
            <a:r>
              <a:rPr lang="en-US" altLang="ko-KR"/>
              <a:t>(positional encoding)</a:t>
            </a:r>
            <a:r>
              <a:rPr lang="ko-KR" altLang="en-US"/>
              <a:t>을 사용</a:t>
            </a:r>
            <a:endParaRPr lang="en-US" altLang="ko-KR"/>
          </a:p>
          <a:p>
            <a:pPr marL="1257300" lvl="2" indent="-342900">
              <a:buFont typeface="+mj-lt"/>
              <a:buAutoNum type="arabicParenR" startAt="3"/>
            </a:pPr>
            <a:r>
              <a:rPr lang="ko-KR" altLang="en-US"/>
              <a:t>마지막으로 임베딩 벡터에서 짝수 번째 원소의 경우는 사인 함수를 적용하고</a:t>
            </a:r>
            <a:r>
              <a:rPr lang="en-US" altLang="ko-KR"/>
              <a:t>, </a:t>
            </a:r>
            <a:r>
              <a:rPr lang="ko-KR" altLang="en-US"/>
              <a:t>홀수 번째 원소의 경우는 </a:t>
            </a:r>
            <a:br>
              <a:rPr lang="en-US" altLang="ko-KR"/>
            </a:br>
            <a:r>
              <a:rPr lang="ko-KR" altLang="en-US"/>
              <a:t>코사인 함수를 적용 </a:t>
            </a:r>
            <a:r>
              <a:rPr lang="en-US" altLang="ko-KR"/>
              <a:t>- </a:t>
            </a:r>
            <a:r>
              <a:rPr lang="ko-KR" altLang="en-US"/>
              <a:t>이렇게 구한 값을 원본 임베딩 벡터에 더함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86EFD76-D570-E588-6649-56F5AA3A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CE3286-F5C4-576C-00F2-AFD5C8F8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4ED0EB6-90BB-CFE1-A8C0-96CA3FE3CA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368B75-62E5-8C42-0E3E-1673BFB3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52" y="2370790"/>
            <a:ext cx="6743496" cy="34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BB6B-73B4-E012-3720-5F6857879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AD7F94E-2DEF-B55C-F29E-5A3CE1B3C7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 u="sng"/>
              <a:t>위치 임베딩</a:t>
            </a:r>
            <a:endParaRPr lang="en-US" altLang="ko-KR" u="sng"/>
          </a:p>
          <a:p>
            <a:pPr lvl="1"/>
            <a:r>
              <a:rPr lang="ko-KR" altLang="en-US"/>
              <a:t>절대 위치 인코딩</a:t>
            </a:r>
            <a:endParaRPr lang="en-US" altLang="ko-KR"/>
          </a:p>
          <a:p>
            <a:pPr lvl="2"/>
            <a:r>
              <a:rPr lang="ko-KR" altLang="en-US"/>
              <a:t>위치 인코딩은 토큰의 위치와 임베딩 벡터의 차원에 따라 일정한 값으로 계산</a:t>
            </a:r>
            <a:endParaRPr lang="en-US" altLang="ko-KR"/>
          </a:p>
          <a:p>
            <a:pPr lvl="1"/>
            <a:r>
              <a:rPr lang="ko-KR" altLang="en-US"/>
              <a:t>상대 위치 인코딩</a:t>
            </a:r>
            <a:r>
              <a:rPr lang="en-US" altLang="ko-KR"/>
              <a:t>(</a:t>
            </a:r>
            <a:r>
              <a:rPr lang="ko-KR" altLang="en-US"/>
              <a:t>또는 상대 위치 임베딩</a:t>
            </a:r>
            <a:r>
              <a:rPr lang="en-US" altLang="ko-KR"/>
              <a:t>) / 10-3</a:t>
            </a:r>
            <a:r>
              <a:rPr lang="ko-KR" altLang="en-US"/>
              <a:t>절에서 학습</a:t>
            </a:r>
            <a:endParaRPr lang="en-US" altLang="ko-KR"/>
          </a:p>
          <a:p>
            <a:pPr lvl="1"/>
            <a:r>
              <a:rPr lang="ko-KR" altLang="en-US"/>
              <a:t>위치 임베딩의 구성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B32AA8F-40A2-906E-C38D-57B0B249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964963-4B4F-5B6A-0735-292031E3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F436057-6355-11B7-9251-DEC2B3896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76FD6-3FD8-BB84-9A98-76620D40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2" y="2847677"/>
            <a:ext cx="10185818" cy="29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748C-75BF-AA55-4C18-73FD4953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A57E4B2-AC0E-7BD9-1DAC-2780954C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트랜스포머 디코더는 몇 가지 차이점을 제외하면 인코더와 매우 비슷함</a:t>
            </a:r>
            <a:endParaRPr lang="en-US" altLang="ko-KR"/>
          </a:p>
          <a:p>
            <a:pPr lvl="2"/>
            <a:r>
              <a:rPr lang="ko-KR" altLang="en-US"/>
              <a:t>그중 하나가 인코더가 출력한 임베딩 벡터를 입력으로 받는 멀티 헤드 어텐션 층</a:t>
            </a:r>
            <a:endParaRPr lang="en-US" altLang="ko-KR"/>
          </a:p>
          <a:p>
            <a:pPr lvl="2"/>
            <a:r>
              <a:rPr lang="ko-KR" altLang="en-US"/>
              <a:t>이 층은 디코더에서 받은 벡터를 쿼리로 사용하고</a:t>
            </a:r>
            <a:r>
              <a:rPr lang="en-US" altLang="ko-KR"/>
              <a:t>, </a:t>
            </a:r>
            <a:r>
              <a:rPr lang="ko-KR" altLang="en-US"/>
              <a:t>인코더의 출력을 키와 값으로 사용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크로스 어텐션</a:t>
            </a:r>
            <a:r>
              <a:rPr lang="en-US" altLang="ko-KR"/>
              <a:t>(cross attention)</a:t>
            </a:r>
          </a:p>
          <a:p>
            <a:pPr lvl="2"/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DF0143-E11E-3D8E-DD81-76E896E3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0297BA-7CBE-5DF1-43AC-CDC89CB2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A6CEA6C-4630-648D-0151-828FF64459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3F5642-B4DC-DE5F-96A5-AAC40BAD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1" y="2889250"/>
            <a:ext cx="6232716" cy="29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01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83E66-7BC9-328E-BD43-3C430067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78BC904-AF19-9B51-BE96-F9D0FC0E1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디코더 블록에서는 크로스 어텐션 층이 인코더의 멀티 헤드 어텐션 층과 피드포워드 네트워크 </a:t>
            </a:r>
            <a:br>
              <a:rPr lang="en-US" altLang="ko-KR"/>
            </a:br>
            <a:r>
              <a:rPr lang="ko-KR" altLang="en-US"/>
              <a:t>사이에 배치</a:t>
            </a:r>
            <a:endParaRPr lang="en-US" altLang="ko-KR"/>
          </a:p>
          <a:p>
            <a:pPr lvl="1"/>
            <a:r>
              <a:rPr lang="ko-KR" altLang="en-US"/>
              <a:t>크로스 어텐션 층의 전후에도 잔차 연결이 있음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1806E2-A601-4B1A-2A00-A12616DF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DB594-A275-B525-DDCB-968D016D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F1D3B55-29AD-3193-2714-10A3CBE82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11F25-0478-DD0A-B827-D72BF358CAAE}"/>
              </a:ext>
            </a:extLst>
          </p:cNvPr>
          <p:cNvSpPr txBox="1"/>
          <p:nvPr/>
        </p:nvSpPr>
        <p:spPr>
          <a:xfrm>
            <a:off x="3074779" y="5411438"/>
            <a:ext cx="6105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크로스 어텐션을 추가한 디코더 블록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FCCEF7-3F09-5B12-5B38-77A5F0E7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46" y="3060817"/>
            <a:ext cx="10223108" cy="23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8C72-44D5-46AD-9201-768EF6C3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80E4944-AEDE-2C14-B2D5-564815A5C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538168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디코더 블록 역시 하나만 존재하는 것이 아니라 여러 개가 반복적으로 쌓여 전체 디코더 모델을 구성</a:t>
            </a:r>
          </a:p>
          <a:p>
            <a:pPr lvl="2"/>
            <a:r>
              <a:rPr lang="ko-KR" altLang="en-US"/>
              <a:t>따라서 인코더 블록의 출력은 첫 번째 디코더 블록뿐만 아니라 반복되는 모든 디코더 블록에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3486462-2408-FBBF-3DA4-ECD3288E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EF67F9-8D63-C548-3A4C-D781717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C74710F-094A-D61D-592C-CA37483DC0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74571-96DE-8483-1C9F-184D8BF5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61" y="2172189"/>
            <a:ext cx="6586878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9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54DA4-51F5-0EFF-72A9-3A1E523B4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6B16DD6-632C-9030-53ED-82BACC10B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538168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디코더 블록이 출력하는 값도 인코더 블록과 마찬가지로 동일한 크기의 은닉 벡터</a:t>
            </a:r>
            <a:r>
              <a:rPr lang="en-US" altLang="ko-KR"/>
              <a:t>	</a:t>
            </a:r>
          </a:p>
          <a:p>
            <a:pPr lvl="2"/>
            <a:r>
              <a:rPr lang="ko-KR" altLang="en-US"/>
              <a:t>따라서 여러 개의 디코더 블록을 반복해서 쌓을 수 있음</a:t>
            </a:r>
            <a:endParaRPr lang="en-US" altLang="ko-KR"/>
          </a:p>
          <a:p>
            <a:pPr lvl="2"/>
            <a:r>
              <a:rPr lang="ko-KR" altLang="en-US"/>
              <a:t>그다음 해결하고자 하는 작업에 맞는 층을 마지막 디코더 블록 다음에 놓음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텍스트 분류 작업에서는 마지막 디코더 블록 뒤에 밀집층을 추가해 여러 클래스 중 하나를 예측하도록 설계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C15E50-64F6-A797-9392-4BE707DC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EE0DCE-C6A8-D54A-1FFF-2F0FC203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A45BA5A-3E3A-FBF1-4B02-E9471DF904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30411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7D5B-1038-6887-A3E9-4B58DCD7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B85DE2C-3755-3BDF-EA46-FBB85CE82B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디코더 블록과 인코더 블록의 또 다른 차이점</a:t>
            </a:r>
            <a:endParaRPr lang="en-US" altLang="ko-KR"/>
          </a:p>
          <a:p>
            <a:pPr lvl="2"/>
            <a:r>
              <a:rPr lang="ko-KR" altLang="en-US"/>
              <a:t>맨 왼쪽의 멀티 헤드 어텐션에서 디코더 입력을 처리</a:t>
            </a:r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한</a:t>
            </a:r>
            <a:r>
              <a:rPr lang="en-US" altLang="ko-KR"/>
              <a:t>-</a:t>
            </a:r>
            <a:r>
              <a:rPr lang="ko-KR" altLang="en-US"/>
              <a:t>영 번역 모델</a:t>
            </a:r>
            <a:endParaRPr lang="en-US" altLang="ko-KR"/>
          </a:p>
          <a:p>
            <a:pPr lvl="3"/>
            <a:r>
              <a:rPr lang="ko-KR" altLang="en-US"/>
              <a:t>인코더의 입력이 “</a:t>
            </a:r>
            <a:r>
              <a:rPr lang="en-US" altLang="ko-KR"/>
              <a:t>I love you”</a:t>
            </a:r>
            <a:r>
              <a:rPr lang="ko-KR" altLang="en-US"/>
              <a:t>와 같은 영어 문장이라면</a:t>
            </a:r>
            <a:r>
              <a:rPr lang="en-US" altLang="ko-KR"/>
              <a:t>, </a:t>
            </a:r>
            <a:r>
              <a:rPr lang="ko-KR" altLang="en-US"/>
              <a:t>이 문장 전체가 인코더에 전달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첫 번째 타임스텝에서 디코더는 “나는”을 출력</a:t>
            </a:r>
            <a:endParaRPr lang="en-US" altLang="ko-KR"/>
          </a:p>
          <a:p>
            <a:pPr lvl="3"/>
            <a:r>
              <a:rPr lang="ko-KR" altLang="en-US"/>
              <a:t>인코더는 각 토큰을 분석하여 각각의 의미를 포함한 은닉 벡터를 만들고</a:t>
            </a:r>
            <a:r>
              <a:rPr lang="en-US" altLang="ko-KR"/>
              <a:t>, </a:t>
            </a:r>
            <a:r>
              <a:rPr lang="ko-KR" altLang="en-US"/>
              <a:t>이를 디코더 블록에게 전달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두 번째 타임스텝에서는 “나는”이 입력되어 “너를”을 출력</a:t>
            </a:r>
            <a:endParaRPr lang="en-US" altLang="ko-KR"/>
          </a:p>
          <a:p>
            <a:pPr lvl="3"/>
            <a:r>
              <a:rPr lang="ko-KR" altLang="en-US"/>
              <a:t>하지만 디코더는 자기회귀 모델의 방식을 따라 한 번에 하나의 토큰만 생성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 번째 타입스텝에서는 “나는 너를”이 입력되어 “사랑한다”가 출력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81BE4C4-1686-DBB0-21B2-989E11D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754EE1-252E-F308-7ED1-011CF758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DDAC53B-8E62-AA71-B4CC-C7C89869F9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0D198-4CD7-B679-E83A-D7B807D8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6" y="4305300"/>
            <a:ext cx="3194148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200" name="Google Shape;200;p4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6436"/>
              </a:buClr>
              <a:buSzPts val="3000"/>
              <a:buFont typeface="Malgun Gothic"/>
              <a:buNone/>
            </a:pPr>
            <a:r>
              <a:rPr lang="ko-KR"/>
              <a:t>이 책의 학습 목표</a:t>
            </a:r>
            <a:endParaRPr/>
          </a:p>
        </p:txBody>
      </p:sp>
      <p:sp>
        <p:nvSpPr>
          <p:cNvPr id="201" name="Google Shape;201;p4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</a:p>
        </p:txBody>
      </p:sp>
      <p:sp>
        <p:nvSpPr>
          <p:cNvPr id="202" name="Google Shape;202;p4"/>
          <p:cNvSpPr txBox="1"/>
          <p:nvPr/>
        </p:nvSpPr>
        <p:spPr>
          <a:xfrm>
            <a:off x="487015" y="800100"/>
            <a:ext cx="11281052" cy="540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01: 나의 첫 머신러닝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인공지능, 머신러닝, 딥러닝의 차이점을 이해합니다.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코랩 사용법을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 머신러닝 프로그램을 만들고 머신러닝의 기본 작동 원리를 이해합니다.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02: 데이터 다루기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 알고리즘에 주입할 데이터를 준비하는 방법을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형태가 알고리즘에 미치는 영향을 이해합니다.</a:t>
            </a:r>
            <a:endParaRPr sz="140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03: 회귀 알고리즘과 모델 규제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 학습 알고리즘의 한 종류인 회귀 알고리즘에 대해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선형 회귀 알고리즘의 장단점을 이해합니다.</a:t>
            </a:r>
            <a:endParaRPr sz="140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04: 다양한 분류 알고리즘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로지스틱 회귀, 확률적 경사 하강법과 같은 분류 알고리즘을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 분류와 다중 분류의 차이를 이해하고 클래스별 확률을 예측합니다.</a:t>
            </a:r>
            <a:endParaRPr sz="140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05: 트리 알고리즘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성능이 좋고 이해하기 쉬운 트리 알고리즘에 대해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알고리즘의 성능을 최대화하기 위한 하이퍼파라미터 튜닝을 실습합니다.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트리를 합쳐 일반화 성능을 높일 수 있는 앙상블 모델을 배웁니다.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2A880-DA5D-89AC-3C07-10809F8F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A66D79D-A227-6511-88FB-7027B5FB64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모델을 훈련할 때의 상황은 실제 번역을 수행할 때와 다름</a:t>
            </a:r>
            <a:endParaRPr lang="en-US" altLang="ko-KR"/>
          </a:p>
          <a:p>
            <a:pPr lvl="2"/>
            <a:r>
              <a:rPr lang="en-US" altLang="ko-KR"/>
              <a:t>“I love you”</a:t>
            </a:r>
            <a:r>
              <a:rPr lang="ko-KR" altLang="en-US"/>
              <a:t>의 올바른 번역</a:t>
            </a:r>
            <a:r>
              <a:rPr lang="en-US" altLang="ko-KR"/>
              <a:t>(</a:t>
            </a:r>
            <a:r>
              <a:rPr lang="ko-KR" altLang="en-US"/>
              <a:t>타깃값</a:t>
            </a:r>
            <a:r>
              <a:rPr lang="en-US" altLang="ko-KR"/>
              <a:t>)</a:t>
            </a:r>
            <a:r>
              <a:rPr lang="ko-KR" altLang="en-US"/>
              <a:t>인 “나는 너를 사랑한다”를 디코더에게 한 번에 전달하고</a:t>
            </a:r>
            <a:r>
              <a:rPr lang="en-US" altLang="ko-KR"/>
              <a:t>, </a:t>
            </a:r>
            <a:r>
              <a:rPr lang="ko-KR" altLang="en-US"/>
              <a:t>각 토큰에서 </a:t>
            </a:r>
            <a:br>
              <a:rPr lang="en-US" altLang="ko-KR"/>
            </a:br>
            <a:r>
              <a:rPr lang="ko-KR" altLang="en-US"/>
              <a:t>다음 토큰을 예측하도록 모델을 훈련</a:t>
            </a:r>
            <a:endParaRPr lang="en-US" altLang="ko-KR"/>
          </a:p>
          <a:p>
            <a:pPr lvl="2"/>
            <a:r>
              <a:rPr lang="ko-KR" altLang="en-US"/>
              <a:t>디코더는 </a:t>
            </a:r>
            <a:r>
              <a:rPr lang="en-US" altLang="ko-KR"/>
              <a:t>"</a:t>
            </a:r>
            <a:r>
              <a:rPr lang="ko-KR" altLang="en-US"/>
              <a:t>나는</a:t>
            </a:r>
            <a:r>
              <a:rPr lang="en-US" altLang="ko-KR"/>
              <a:t>"</a:t>
            </a:r>
            <a:r>
              <a:rPr lang="ko-KR" altLang="en-US"/>
              <a:t>에서 </a:t>
            </a:r>
            <a:r>
              <a:rPr lang="en-US" altLang="ko-KR"/>
              <a:t>"</a:t>
            </a:r>
            <a:r>
              <a:rPr lang="ko-KR" altLang="en-US"/>
              <a:t>너를</a:t>
            </a:r>
            <a:r>
              <a:rPr lang="en-US" altLang="ko-KR"/>
              <a:t>"</a:t>
            </a:r>
            <a:r>
              <a:rPr lang="ko-KR" altLang="en-US"/>
              <a:t>을 예측하고</a:t>
            </a:r>
            <a:r>
              <a:rPr lang="en-US" altLang="ko-KR"/>
              <a:t>, "</a:t>
            </a:r>
            <a:r>
              <a:rPr lang="ko-KR" altLang="en-US"/>
              <a:t>나는 너를</a:t>
            </a:r>
            <a:r>
              <a:rPr lang="en-US" altLang="ko-KR"/>
              <a:t>"</a:t>
            </a:r>
            <a:r>
              <a:rPr lang="ko-KR" altLang="en-US"/>
              <a:t>을 사용해 </a:t>
            </a:r>
            <a:r>
              <a:rPr lang="en-US" altLang="ko-KR"/>
              <a:t>"</a:t>
            </a:r>
            <a:r>
              <a:rPr lang="ko-KR" altLang="en-US"/>
              <a:t>사랑한다</a:t>
            </a:r>
            <a:r>
              <a:rPr lang="en-US" altLang="ko-KR"/>
              <a:t>"</a:t>
            </a:r>
            <a:r>
              <a:rPr lang="ko-KR" altLang="en-US"/>
              <a:t>를 예측하도록 훈련</a:t>
            </a:r>
            <a:endParaRPr lang="en-US" altLang="ko-KR"/>
          </a:p>
          <a:p>
            <a:pPr lvl="1"/>
            <a:r>
              <a:rPr lang="ko-KR" altLang="en-US"/>
              <a:t>이 훈련 과정은 모델의 출력을 정답</a:t>
            </a:r>
            <a:r>
              <a:rPr lang="en-US" altLang="ko-KR"/>
              <a:t>(</a:t>
            </a:r>
            <a:r>
              <a:rPr lang="ko-KR" altLang="en-US"/>
              <a:t>타깃</a:t>
            </a:r>
            <a:r>
              <a:rPr lang="en-US" altLang="ko-KR"/>
              <a:t>)</a:t>
            </a:r>
            <a:r>
              <a:rPr lang="ko-KR" altLang="en-US"/>
              <a:t>과 비교하여 오차를 줄이는 기존의 방식과 동일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D9B7FF3-0B5A-825F-086B-C910DC1F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9C813B-2C65-C24E-FE75-D8CBD9EF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1210362-12F8-E2BD-FE3F-59AA60D2B4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03989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3A13-48DE-A742-C830-5E1F4423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C36650-C2F4-FE45-3DE2-ABC6CB1766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하지만 디코더가 다음에 출력할 정답을 미리 알게 되면 올바른 학습이 이루어질 수 없음</a:t>
            </a:r>
            <a:endParaRPr lang="en-US" altLang="ko-KR"/>
          </a:p>
          <a:p>
            <a:pPr lvl="2"/>
            <a:r>
              <a:rPr lang="en-US" altLang="ko-KR"/>
              <a:t>“</a:t>
            </a:r>
            <a:r>
              <a:rPr lang="ko-KR" altLang="en-US"/>
              <a:t>나는”이라는 토큰을 처리할 때 “너를 사랑한다”라는 정답을 미리 볼 수 있다면</a:t>
            </a:r>
            <a:r>
              <a:rPr lang="en-US" altLang="ko-KR"/>
              <a:t>, </a:t>
            </a:r>
            <a:r>
              <a:rPr lang="ko-KR" altLang="en-US"/>
              <a:t>모델이 단순히 정답을 복사하는 방식으로 학습될 위험이 있음</a:t>
            </a:r>
            <a:endParaRPr lang="en-US" altLang="ko-KR"/>
          </a:p>
          <a:p>
            <a:pPr lvl="1"/>
            <a:r>
              <a:rPr lang="ko-KR" altLang="en-US"/>
              <a:t>이를 방지하기 위해 디코더의 첫 번째 멀티 헤드 어텐션 층에서는 마스킹</a:t>
            </a:r>
            <a:r>
              <a:rPr lang="en-US" altLang="ko-KR"/>
              <a:t>(masking) </a:t>
            </a:r>
            <a:r>
              <a:rPr lang="ko-KR" altLang="en-US"/>
              <a:t>처리</a:t>
            </a:r>
            <a:endParaRPr lang="en-US" altLang="ko-KR"/>
          </a:p>
          <a:p>
            <a:pPr lvl="2"/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디코더가 한 타임스텝에서 어텐션 점수를 계산할 때 현재 토큰까지만 참고하고</a:t>
            </a:r>
            <a:r>
              <a:rPr lang="en-US" altLang="ko-KR"/>
              <a:t>, </a:t>
            </a:r>
            <a:r>
              <a:rPr lang="ko-KR" altLang="en-US"/>
              <a:t>이후의 토큰은 볼 수 </a:t>
            </a:r>
            <a:br>
              <a:rPr lang="en-US" altLang="ko-KR"/>
            </a:br>
            <a:r>
              <a:rPr lang="ko-KR" altLang="en-US"/>
              <a:t>없도록 제한</a:t>
            </a:r>
            <a:endParaRPr lang="en-US" altLang="ko-KR"/>
          </a:p>
          <a:p>
            <a:pPr lvl="1"/>
            <a:r>
              <a:rPr lang="ko-KR" altLang="en-US"/>
              <a:t>마스크드 멀티 헤드 어텐션</a:t>
            </a:r>
            <a:r>
              <a:rPr lang="en-US" altLang="ko-KR"/>
              <a:t>(masked multi-head attention) </a:t>
            </a:r>
            <a:r>
              <a:rPr lang="ko-KR" altLang="en-US"/>
              <a:t>층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2B7E5E-6741-CB15-9E35-4B799219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AF5083-EFC1-5B2D-E0EA-34BD6D75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CBD653B-26E6-2691-85EC-D50D21B797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80494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29D56-6FD2-8565-D06E-C4F3D2D0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29EF74-6357-8753-0AEF-9EE87BD8F4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인코더와 디코더를 합친 트랜스포머 전체 모델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DA1290-118F-6194-5BC4-13149998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10B0D-F2CF-F052-EE3D-4666558B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52899C8-B6B2-D4B2-9CEA-8917870E20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ECD3B-EBCE-D62D-B9C4-65B471AA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1790212"/>
            <a:ext cx="10872266" cy="43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71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0642-FF63-B07F-31E3-A06A7D68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B7C11A3-B1BC-8334-5164-36D8AC54C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디코더 블록</a:t>
            </a:r>
            <a:endParaRPr lang="en-US" altLang="ko-KR"/>
          </a:p>
          <a:p>
            <a:pPr lvl="1"/>
            <a:r>
              <a:rPr lang="ko-KR" altLang="en-US"/>
              <a:t>트랜스포머는 어텐션</a:t>
            </a:r>
            <a:r>
              <a:rPr lang="en-US" altLang="ko-KR"/>
              <a:t>, </a:t>
            </a:r>
            <a:r>
              <a:rPr lang="ko-KR" altLang="en-US"/>
              <a:t>층 정규화</a:t>
            </a:r>
            <a:r>
              <a:rPr lang="en-US" altLang="ko-KR"/>
              <a:t>, </a:t>
            </a:r>
            <a:r>
              <a:rPr lang="ko-KR" altLang="en-US"/>
              <a:t>잔차 연결</a:t>
            </a:r>
            <a:r>
              <a:rPr lang="en-US" altLang="ko-KR"/>
              <a:t>, </a:t>
            </a:r>
            <a:r>
              <a:rPr lang="ko-KR" altLang="en-US"/>
              <a:t>드롭아웃 같은 기술을 효과적으로 조합하여 새로운 구조를 만들었고</a:t>
            </a:r>
            <a:r>
              <a:rPr lang="en-US" altLang="ko-KR"/>
              <a:t>, </a:t>
            </a:r>
            <a:r>
              <a:rPr lang="ko-KR" altLang="en-US"/>
              <a:t>이를 통해 인코더</a:t>
            </a:r>
            <a:r>
              <a:rPr lang="en-US" altLang="ko-KR"/>
              <a:t>-</a:t>
            </a:r>
            <a:r>
              <a:rPr lang="ko-KR" altLang="en-US"/>
              <a:t>디코더 모델에서 순환층을 완전히 제거</a:t>
            </a:r>
            <a:endParaRPr lang="en-US" altLang="ko-KR"/>
          </a:p>
          <a:p>
            <a:pPr lvl="1"/>
            <a:r>
              <a:rPr lang="ko-KR" altLang="en-US"/>
              <a:t>트랜스포머 모델은 순환 신경망 기반의 인코더</a:t>
            </a:r>
            <a:r>
              <a:rPr lang="en-US" altLang="ko-KR"/>
              <a:t>-</a:t>
            </a:r>
            <a:r>
              <a:rPr lang="ko-KR" altLang="en-US"/>
              <a:t>디코더 모델보다 훨씬 높은 성능을 보여주며</a:t>
            </a:r>
            <a:r>
              <a:rPr lang="en-US" altLang="ko-KR"/>
              <a:t>, </a:t>
            </a:r>
            <a:r>
              <a:rPr lang="ko-KR" altLang="en-US"/>
              <a:t>텍스트 처리 분야의 표준 모델로 자리 잡음</a:t>
            </a:r>
            <a:endParaRPr lang="en-US" altLang="ko-KR"/>
          </a:p>
          <a:p>
            <a:pPr lvl="1"/>
            <a:r>
              <a:rPr lang="ko-KR" altLang="en-US"/>
              <a:t>트랜스포머 모델은 대규모 텍스트 데이터셋을 학습하며</a:t>
            </a:r>
            <a:r>
              <a:rPr lang="en-US" altLang="ko-KR"/>
              <a:t>, </a:t>
            </a:r>
            <a:r>
              <a:rPr lang="ko-KR" altLang="en-US"/>
              <a:t>매우 많은 모델 파라미터를 가지고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대규모 언어 모델</a:t>
            </a:r>
            <a:r>
              <a:rPr lang="en-US" altLang="ko-KR"/>
              <a:t>(large language model, LLM)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이런 모델을 훈련하는 데는 많은 자원과 비용이 필요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23DB998-1A7A-6218-A5D6-989C6C7D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(36)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E0099-41A0-55B8-E3EB-D987405D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A5A5023-4837-76DB-021A-F89728354A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4838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마무리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키워드로 끝나는 핵심 포인트</a:t>
            </a:r>
          </a:p>
          <a:p>
            <a:pPr lvl="1"/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시퀀스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YoonV YoonGothic100Std_OTF"/>
              </a:rPr>
              <a:t>-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투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YoonV YoonGothic100Std_OTF"/>
              </a:rPr>
              <a:t>-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시퀀스 작업</a:t>
            </a:r>
            <a:endParaRPr lang="en-US" altLang="ko-KR" b="0" i="0" u="none" strike="noStrike" baseline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시퀀스 데이터를 입력받아 다시 시퀀스 데이터를 출력하는 작업</a:t>
            </a:r>
            <a:endParaRPr lang="en-US" altLang="ko-KR" b="0" i="0" u="none" strike="noStrike" baseline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어텐션 메커니즘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인코더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디코더 구조에 사용된 순환 신경망의 성능을 향상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트랜스포머 모델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어텐션 메커니즘을 기반으로 한 인코더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디코더 구조에서 순환층을 완전히 제거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멀티 헤드 어텐션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트랜스포머 모델의 핵심 구성 요소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어텐션 메커니즘을 계산하는 헤드를 여러 개 병렬로 구성하고 마지막에 밀집층을 두어 원래 임베딩 차원으로 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복원하는 구조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D7E07DFC-BCEF-79CC-85C0-88B91A953E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1499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확인 문제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트랜스포머 모델에서 인코더의 출력을 표현하는 말이 아닌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① </a:t>
            </a:r>
            <a:r>
              <a:rPr lang="ko-KR" altLang="en-US"/>
              <a:t>단어 임베딩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en-US" altLang="ko-KR"/>
              <a:t>② </a:t>
            </a:r>
            <a:r>
              <a:rPr lang="ko-KR" altLang="en-US"/>
              <a:t>임베딩 벡터</a:t>
            </a:r>
            <a:r>
              <a:rPr lang="en-US" altLang="ko-KR" dirty="0"/>
              <a:t>		 </a:t>
            </a:r>
            <a:br>
              <a:rPr lang="en-US" altLang="ko-KR" dirty="0"/>
            </a:br>
            <a:r>
              <a:rPr lang="en-US" altLang="ko-KR"/>
              <a:t>③ </a:t>
            </a:r>
            <a:r>
              <a:rPr lang="ko-KR" altLang="en-US"/>
              <a:t>잠재 벡터</a:t>
            </a:r>
            <a:r>
              <a:rPr lang="en-US" altLang="ko-KR" dirty="0"/>
              <a:t>		  </a:t>
            </a:r>
            <a:br>
              <a:rPr lang="en-US" altLang="ko-KR" dirty="0"/>
            </a:br>
            <a:r>
              <a:rPr lang="en-US" altLang="ko-KR"/>
              <a:t>④ </a:t>
            </a:r>
            <a:r>
              <a:rPr lang="ko-KR" altLang="en-US"/>
              <a:t>은닉 벡터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트랜스포머 모델의 대표적인 구성 요소가 아닌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멀티 헤드 어텐션</a:t>
            </a:r>
            <a:r>
              <a:rPr lang="ko-KR" altLang="en-US" dirty="0"/>
              <a:t>	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② 배치 정규화</a:t>
            </a:r>
            <a:br>
              <a:rPr lang="en-US" altLang="ko-KR"/>
            </a:br>
            <a:r>
              <a:rPr lang="ko-KR" altLang="en-US"/>
              <a:t>③ 피드포워드 네트워크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ko-KR" altLang="en-US"/>
              <a:t>④ 잔차 연결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48C53337-9C1D-F9F0-F796-F6169EC1C2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66596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70388-954B-46A6-286E-D4B37C81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CA7947-7998-7602-7F65-59EAFB65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확인 문제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5F0B51-DD59-4C6D-B38A-D08224C5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70757E2-C788-EAD1-F83A-6374B3BAB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원본 트랜스포머 모델이 단어 임베딩에 위치 정보를 주입하기 위해 사용한 함수는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사인 함수와 코사인 함수</a:t>
            </a:r>
            <a:r>
              <a:rPr lang="ko-KR" altLang="en-US" dirty="0"/>
              <a:t>	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② 시그모이드 함수</a:t>
            </a:r>
            <a:br>
              <a:rPr lang="en-US" altLang="ko-KR"/>
            </a:br>
            <a:r>
              <a:rPr lang="ko-KR" altLang="en-US"/>
              <a:t>③</a:t>
            </a:r>
            <a:r>
              <a:rPr lang="en-US" altLang="ko-KR"/>
              <a:t> </a:t>
            </a:r>
            <a:r>
              <a:rPr lang="ko-KR" altLang="en-US"/>
              <a:t>렐루 함수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④ 하이퍼볼릭 탄젠트 함수</a:t>
            </a:r>
            <a:endParaRPr lang="en-US" altLang="ko-KR" dirty="0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B67742E4-5CC1-F60D-8E9B-299619A3C1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60054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F8E8-A2E3-6D55-A893-7D379455F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6459F29-90E9-1D0A-250A-5E88834BE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트랜스포머 가계도</a:t>
            </a:r>
            <a:endParaRPr lang="en-US" altLang="ko-KR"/>
          </a:p>
          <a:p>
            <a:pPr lvl="1"/>
            <a:r>
              <a:rPr lang="ko-KR" altLang="en-US"/>
              <a:t>트랜스포머 모델은 인코더와 디코더로 구성</a:t>
            </a:r>
            <a:endParaRPr lang="en-US" altLang="ko-KR"/>
          </a:p>
          <a:p>
            <a:pPr lvl="2"/>
            <a:r>
              <a:rPr lang="ko-KR" altLang="en-US"/>
              <a:t>인코더 또는</a:t>
            </a:r>
            <a:r>
              <a:rPr lang="en-US" altLang="ko-KR"/>
              <a:t> </a:t>
            </a:r>
            <a:r>
              <a:rPr lang="ko-KR" altLang="en-US"/>
              <a:t>디코더만 따로 떼어내어 사용할 수도 있음</a:t>
            </a:r>
            <a:endParaRPr lang="en-US" altLang="ko-KR"/>
          </a:p>
          <a:p>
            <a:pPr lvl="3"/>
            <a:r>
              <a:rPr lang="ko-KR" altLang="en-US"/>
              <a:t>인코더</a:t>
            </a:r>
            <a:r>
              <a:rPr lang="en-US" altLang="ko-KR"/>
              <a:t>, </a:t>
            </a:r>
            <a:r>
              <a:rPr lang="ko-KR" altLang="en-US"/>
              <a:t>디코더</a:t>
            </a:r>
            <a:r>
              <a:rPr lang="en-US" altLang="ko-KR"/>
              <a:t>, </a:t>
            </a:r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/>
              <a:t>디코더 구조에서 출력하는 결과는 모두 동일한 형태의 은닉 벡터</a:t>
            </a:r>
            <a:endParaRPr lang="en-US" altLang="ko-KR"/>
          </a:p>
          <a:p>
            <a:pPr lvl="3"/>
            <a:r>
              <a:rPr lang="ko-KR" altLang="en-US"/>
              <a:t>세 구조의 출력 형태가 같기 때문에</a:t>
            </a:r>
            <a:r>
              <a:rPr lang="en-US" altLang="ko-KR"/>
              <a:t>, </a:t>
            </a:r>
            <a:r>
              <a:rPr lang="ko-KR" altLang="en-US"/>
              <a:t>특정 작업에 따라 적절한 구조를 선택할 수 있음</a:t>
            </a:r>
            <a:endParaRPr lang="en-US" altLang="ko-KR"/>
          </a:p>
          <a:p>
            <a:pPr lvl="2"/>
            <a:r>
              <a:rPr lang="ko-KR" altLang="en-US"/>
              <a:t>인코더</a:t>
            </a:r>
            <a:r>
              <a:rPr lang="en-US" altLang="ko-KR"/>
              <a:t>-</a:t>
            </a:r>
            <a:r>
              <a:rPr lang="ko-KR" altLang="en-US"/>
              <a:t>디코더 모델</a:t>
            </a:r>
            <a:endParaRPr lang="en-US" altLang="ko-KR"/>
          </a:p>
          <a:p>
            <a:pPr lvl="3"/>
            <a:r>
              <a:rPr lang="ko-KR" altLang="en-US"/>
              <a:t>요약과 번역 같은 전형적인 시퀀스</a:t>
            </a:r>
            <a:r>
              <a:rPr lang="en-US" altLang="ko-KR"/>
              <a:t>-</a:t>
            </a:r>
            <a:r>
              <a:rPr lang="ko-KR" altLang="en-US"/>
              <a:t>투</a:t>
            </a:r>
            <a:r>
              <a:rPr lang="en-US" altLang="ko-KR"/>
              <a:t>-</a:t>
            </a:r>
            <a:r>
              <a:rPr lang="ko-KR" altLang="en-US"/>
              <a:t>시퀀스 작업</a:t>
            </a:r>
            <a:endParaRPr lang="en-US" altLang="ko-KR"/>
          </a:p>
          <a:p>
            <a:pPr lvl="3"/>
            <a:r>
              <a:rPr lang="ko-KR" altLang="en-US"/>
              <a:t>질문</a:t>
            </a:r>
            <a:r>
              <a:rPr lang="en-US" altLang="ko-KR"/>
              <a:t>-</a:t>
            </a:r>
            <a:r>
              <a:rPr lang="ko-KR" altLang="en-US"/>
              <a:t>답변</a:t>
            </a:r>
            <a:r>
              <a:rPr lang="en-US" altLang="ko-KR"/>
              <a:t>(question answering, QA)</a:t>
            </a:r>
          </a:p>
          <a:p>
            <a:pPr lvl="2"/>
            <a:r>
              <a:rPr lang="ko-KR" altLang="en-US"/>
              <a:t>인코더 기반 모델</a:t>
            </a:r>
            <a:endParaRPr lang="en-US" altLang="ko-KR"/>
          </a:p>
          <a:p>
            <a:pPr lvl="3"/>
            <a:r>
              <a:rPr lang="ko-KR" altLang="en-US"/>
              <a:t>개체명 인식</a:t>
            </a:r>
            <a:r>
              <a:rPr lang="en-US" altLang="ko-KR"/>
              <a:t>(named entity) -</a:t>
            </a:r>
            <a:r>
              <a:rPr lang="ko-KR" altLang="en-US"/>
              <a:t> 텍스트에서 사람 이름</a:t>
            </a:r>
            <a:r>
              <a:rPr lang="en-US" altLang="ko-KR"/>
              <a:t>, </a:t>
            </a:r>
            <a:r>
              <a:rPr lang="ko-KR" altLang="en-US"/>
              <a:t>지역명</a:t>
            </a:r>
            <a:r>
              <a:rPr lang="en-US" altLang="ko-KR"/>
              <a:t>, </a:t>
            </a:r>
            <a:r>
              <a:rPr lang="ko-KR" altLang="en-US"/>
              <a:t>회사 이름 등의 고유 명사를 식별하는 작업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경우 입력된 각 토큰마다 개체명 여부를 출력</a:t>
            </a:r>
            <a:endParaRPr lang="en-US" altLang="ko-KR"/>
          </a:p>
          <a:p>
            <a:pPr lvl="3"/>
            <a:r>
              <a:rPr lang="en-US" altLang="ko-KR"/>
              <a:t>STS(semantic textual similarity) - </a:t>
            </a:r>
            <a:r>
              <a:rPr lang="ko-KR" altLang="en-US"/>
              <a:t>두 텍스트의 유사도를 측정</a:t>
            </a:r>
          </a:p>
          <a:p>
            <a:pPr lvl="2"/>
            <a:r>
              <a:rPr lang="ko-KR" altLang="en-US"/>
              <a:t>디코더 기반</a:t>
            </a:r>
            <a:r>
              <a:rPr lang="en-US" altLang="ko-KR"/>
              <a:t> </a:t>
            </a:r>
            <a:r>
              <a:rPr lang="ko-KR" altLang="en-US"/>
              <a:t>모델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39F187-913E-49BA-E54E-552C9044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4ABDED-E661-151B-4E72-479818BD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45830CF-8D65-D845-B43B-43A2CBC180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9266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A4F59-4065-F58A-D1F8-47545A70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A477114-4A08-1D1B-D639-ACFC04DA9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4730007"/>
          </a:xfrm>
        </p:spPr>
        <p:txBody>
          <a:bodyPr>
            <a:normAutofit/>
          </a:bodyPr>
          <a:lstStyle/>
          <a:p>
            <a:r>
              <a:rPr lang="ko-KR" altLang="en-US"/>
              <a:t>트랜스포머 가계도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C183FDF-BDE7-FC5C-B869-23E3E334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28C16E-8EFB-1AEC-D2E8-4BD9271B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9AB5D7-0419-02B2-6FD3-50AEA81FB1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54221-5C7E-0C38-E556-8AEEF2EC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312986"/>
            <a:ext cx="7315200" cy="500026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5612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7A95-2957-313A-4600-D10BBADCC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ECF3D84-B068-B604-9E6E-4C94CBDA39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트랜스포머 가계도 </a:t>
            </a:r>
            <a:r>
              <a:rPr lang="en-US" altLang="ko-KR"/>
              <a:t>(</a:t>
            </a:r>
            <a:r>
              <a:rPr lang="ko-KR" altLang="en-US"/>
              <a:t>설명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2018</a:t>
            </a:r>
            <a:r>
              <a:rPr lang="ko-KR" altLang="en-US"/>
              <a:t>년 즈음부터 언어 모델의 주요 발전 과정</a:t>
            </a:r>
            <a:endParaRPr lang="en-US" altLang="ko-KR"/>
          </a:p>
          <a:p>
            <a:pPr lvl="1"/>
            <a:r>
              <a:rPr lang="ko-KR" altLang="en-US"/>
              <a:t>가장 왼쪽에 회색 부분</a:t>
            </a:r>
            <a:endParaRPr lang="en-US" altLang="ko-KR"/>
          </a:p>
          <a:p>
            <a:pPr lvl="2"/>
            <a:r>
              <a:rPr lang="ko-KR" altLang="en-US"/>
              <a:t>유용한 단어 임베딩 벡터를 만드는 데 초점을 맞춘 모델들</a:t>
            </a:r>
            <a:endParaRPr lang="en-US" altLang="ko-KR"/>
          </a:p>
          <a:p>
            <a:pPr lvl="2"/>
            <a:r>
              <a:rPr lang="ko-KR" altLang="en-US"/>
              <a:t>이 모델들은 트랜스포머 구조를 사용하지 않으며</a:t>
            </a:r>
            <a:r>
              <a:rPr lang="en-US" altLang="ko-KR"/>
              <a:t>, </a:t>
            </a:r>
            <a:r>
              <a:rPr lang="ko-KR" altLang="en-US"/>
              <a:t>초창기 </a:t>
            </a:r>
            <a:r>
              <a:rPr lang="en-US" altLang="ko-KR"/>
              <a:t>LLM</a:t>
            </a:r>
          </a:p>
          <a:p>
            <a:pPr lvl="1"/>
            <a:r>
              <a:rPr lang="ko-KR" altLang="en-US"/>
              <a:t>중앙에 크게 세 개의 가지가 위로 뻗어 있는 부분</a:t>
            </a:r>
            <a:endParaRPr lang="en-US" altLang="ko-KR"/>
          </a:p>
          <a:p>
            <a:pPr lvl="2"/>
            <a:r>
              <a:rPr lang="ko-KR" altLang="en-US"/>
              <a:t>트랜스포머 구조를 사용</a:t>
            </a:r>
            <a:endParaRPr lang="en-US" altLang="ko-KR"/>
          </a:p>
          <a:p>
            <a:pPr lvl="2"/>
            <a:r>
              <a:rPr lang="ko-KR" altLang="en-US"/>
              <a:t>가장 왼쪽의 진보라색 가지는 인코더 기반 모델 </a:t>
            </a:r>
            <a:r>
              <a:rPr lang="en-US" altLang="ko-KR"/>
              <a:t>- </a:t>
            </a:r>
            <a:r>
              <a:rPr lang="ko-KR" altLang="en-US"/>
              <a:t>이 가지는 </a:t>
            </a:r>
            <a:r>
              <a:rPr lang="en-US" altLang="ko-KR"/>
              <a:t>2021</a:t>
            </a:r>
            <a:r>
              <a:rPr lang="ko-KR" altLang="en-US"/>
              <a:t>년 후에 더 이상 자라지 못하고 있음</a:t>
            </a:r>
            <a:br>
              <a:rPr lang="en-US" altLang="ko-KR"/>
            </a:br>
            <a:r>
              <a:rPr lang="ko-KR" altLang="en-US"/>
              <a:t>실제로 인코더 기반 모델에 대한 관심이 줄었기 때문임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대표적인 인코더 기반 모델은 </a:t>
            </a:r>
            <a:r>
              <a:rPr lang="en-US" altLang="ko-KR"/>
              <a:t>BERT, RoBERT, ELECTRA </a:t>
            </a:r>
            <a:r>
              <a:rPr lang="ko-KR" altLang="en-US"/>
              <a:t>등</a:t>
            </a:r>
            <a:endParaRPr lang="en-US" altLang="ko-KR"/>
          </a:p>
          <a:p>
            <a:pPr lvl="2"/>
            <a:r>
              <a:rPr lang="ko-KR" altLang="en-US"/>
              <a:t>가운데 연보라색 가지는 인코더</a:t>
            </a:r>
            <a:r>
              <a:rPr lang="en-US" altLang="ko-KR"/>
              <a:t>-</a:t>
            </a:r>
            <a:r>
              <a:rPr lang="ko-KR" altLang="en-US"/>
              <a:t>디코더 모델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대표적인 인코더</a:t>
            </a:r>
            <a:r>
              <a:rPr lang="en-US" altLang="ko-KR"/>
              <a:t>-</a:t>
            </a:r>
            <a:r>
              <a:rPr lang="ko-KR" altLang="en-US"/>
              <a:t>디코더 모델은 </a:t>
            </a:r>
            <a:r>
              <a:rPr lang="en-US" altLang="ko-KR"/>
              <a:t>T5, BART </a:t>
            </a:r>
            <a:r>
              <a:rPr lang="ko-KR" altLang="en-US"/>
              <a:t>등</a:t>
            </a:r>
            <a:endParaRPr lang="en-US" altLang="ko-KR"/>
          </a:p>
          <a:p>
            <a:pPr lvl="1"/>
            <a:r>
              <a:rPr lang="ko-KR" altLang="en-US"/>
              <a:t>가장 오른쪽에 있는 보라색 가지</a:t>
            </a:r>
            <a:endParaRPr lang="en-US" altLang="ko-KR"/>
          </a:p>
          <a:p>
            <a:pPr lvl="2"/>
            <a:r>
              <a:rPr lang="ko-KR" altLang="en-US"/>
              <a:t>디코더 기반 모델</a:t>
            </a:r>
            <a:endParaRPr lang="en-US" altLang="ko-KR"/>
          </a:p>
          <a:p>
            <a:pPr lvl="2"/>
            <a:r>
              <a:rPr lang="en-US" altLang="ko-KR"/>
              <a:t>GPT-3</a:t>
            </a:r>
            <a:r>
              <a:rPr lang="ko-KR" altLang="en-US"/>
              <a:t>와 </a:t>
            </a:r>
            <a:r>
              <a:rPr lang="en-US" altLang="ko-KR"/>
              <a:t>ChatGPT </a:t>
            </a:r>
            <a:r>
              <a:rPr lang="ko-KR" altLang="en-US"/>
              <a:t>같은 유명한 모델이 여기 포함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B057806-1118-590B-D30B-76BD5B10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F04649-28CA-2095-40C5-EA5853FB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235C23B-F0FD-9426-185F-77AF5F84BE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65405-A148-D491-0748-857913D37241}"/>
              </a:ext>
            </a:extLst>
          </p:cNvPr>
          <p:cNvSpPr txBox="1"/>
          <p:nvPr/>
        </p:nvSpPr>
        <p:spPr>
          <a:xfrm>
            <a:off x="6438003" y="4886622"/>
            <a:ext cx="4950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보라색 바탕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 오픈소스 모델</a:t>
            </a:r>
            <a:endParaRPr lang="en-US" altLang="ko-KR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흰색 바탕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 클로즈드 소스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즉 독점적인 상업 모델</a:t>
            </a:r>
          </a:p>
        </p:txBody>
      </p:sp>
    </p:spTree>
    <p:extLst>
      <p:ext uri="{BB962C8B-B14F-4D97-AF65-F5344CB8AC3E}">
        <p14:creationId xmlns:p14="http://schemas.microsoft.com/office/powerpoint/2010/main" val="164223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6436"/>
              </a:buClr>
              <a:buSzPts val="3000"/>
              <a:buFont typeface="Malgun Gothic"/>
              <a:buNone/>
            </a:pPr>
            <a:r>
              <a:rPr lang="ko-KR"/>
              <a:t>이 책의 학습 목표</a:t>
            </a:r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</a:p>
        </p:txBody>
      </p:sp>
      <p:sp>
        <p:nvSpPr>
          <p:cNvPr id="210" name="Google Shape;210;p5"/>
          <p:cNvSpPr txBox="1"/>
          <p:nvPr/>
        </p:nvSpPr>
        <p:spPr>
          <a:xfrm>
            <a:off x="487015" y="800100"/>
            <a:ext cx="11281052" cy="540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06: 비지도 학습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타깃이 없는 데이터를 사용하는 비지도 학습과 대표적인 알고리즘을 소개합니다.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군집 알고리즘인 k-평균과 DBSCAN을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차원 축소 알고리즘인 주성분 분석(PCA)을 배웁니다.</a:t>
            </a:r>
            <a:endParaRPr sz="140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07: 딥러닝을 시작합니다</a:t>
            </a:r>
            <a:endParaRPr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딥러닝의 핵심 알고리즘인 인공 신경망을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인공 신경망 라이브러리인 텐서플로와 케라스를 소개합니다.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 신경망 모델의 훈련을 돕는 도구를 익힙니다.</a:t>
            </a:r>
            <a:endParaRPr sz="140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08: 이미지를 위한 인공 신경망</a:t>
            </a:r>
            <a:endParaRPr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분류 문제에 뛰어난 성능을 발휘하는 합성곱 신경망의 개념과 구성 요소에 대해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케라스 API로 합성곱 신경망을 만들어 패션 MNIST 데이터에서 성능을 평가해 봅니다.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합성곱 층의 필터와 활성화 출력을 시각화하여 합성곱 신경망이 학습한 내용을 고찰해 봅니다.</a:t>
            </a:r>
            <a:endParaRPr sz="140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09: 텍스트를 위한 인공 신경망</a:t>
            </a:r>
            <a:endParaRPr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텍스트와 시계열 데이터 같은 순차 데이터에 잘 맞는 순환 신경망의 개념과 구성 요소에 대해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케라스 API로 기본적인 순환 신경망에서 고급 순환 신경망을 만들어 영화 감상평을 분류하는 작업에 적용해 봅니다.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순환 신경망에서 발생하는 문제점과 이를 극복하기 위한 해결책을 살펴봅니다.</a:t>
            </a:r>
            <a:endParaRPr lang="en-US" altLang="ko-KR" sz="1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alt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10: </a:t>
            </a:r>
            <a:r>
              <a:rPr lang="ko-KR" alt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 모델을 위한 신경망</a:t>
            </a:r>
            <a:endParaRPr lang="ko-KR" altLang="en-US"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alt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어텐션 메커니즘과 트랜스포머에 대해 배웁니다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alt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트랜스포머로 상품 설명 요약하기를 학습합니다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alt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대규모 언어 모델로 텍스트 생성하기를 익힙니다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A0CE2-A428-4B40-EA1C-5D9F711FB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5F4FA9-51CB-B58C-4DE3-B80B5B9BA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트랜스포머 가계도</a:t>
            </a:r>
            <a:endParaRPr lang="en-US" altLang="ko-KR"/>
          </a:p>
          <a:p>
            <a:pPr lvl="1"/>
            <a:r>
              <a:rPr lang="ko-KR" altLang="en-US"/>
              <a:t>디코더 기반 모델이 특히 인기가 높은 이유</a:t>
            </a:r>
            <a:endParaRPr lang="en-US" altLang="ko-KR"/>
          </a:p>
          <a:p>
            <a:pPr lvl="2"/>
            <a:r>
              <a:rPr lang="ko-KR" altLang="en-US"/>
              <a:t>뛰어난 텍스트 생성 능력 </a:t>
            </a:r>
            <a:r>
              <a:rPr lang="en-US" altLang="ko-KR"/>
              <a:t>- </a:t>
            </a:r>
            <a:r>
              <a:rPr lang="ko-KR" altLang="en-US"/>
              <a:t>텍스트 생성 기능은 챗봇</a:t>
            </a:r>
            <a:r>
              <a:rPr lang="en-US" altLang="ko-KR"/>
              <a:t>, </a:t>
            </a:r>
            <a:r>
              <a:rPr lang="ko-KR" altLang="en-US"/>
              <a:t>질문 답변</a:t>
            </a:r>
            <a:r>
              <a:rPr lang="en-US" altLang="ko-KR"/>
              <a:t>, </a:t>
            </a:r>
            <a:r>
              <a:rPr lang="ko-KR" altLang="en-US"/>
              <a:t>요약</a:t>
            </a:r>
            <a:r>
              <a:rPr lang="en-US" altLang="ko-KR"/>
              <a:t>, </a:t>
            </a:r>
            <a:r>
              <a:rPr lang="ko-KR" altLang="en-US"/>
              <a:t>번역 등에 널리 적용</a:t>
            </a:r>
            <a:endParaRPr lang="en-US" altLang="ko-KR"/>
          </a:p>
          <a:p>
            <a:pPr lvl="2"/>
            <a:r>
              <a:rPr lang="ko-KR" altLang="en-US"/>
              <a:t>디코더는 이전까지 생성한 텍스트를 입력으로 받아 다음 토큰을 예측하는 식으로 동작</a:t>
            </a:r>
            <a:endParaRPr lang="en-US" altLang="ko-KR"/>
          </a:p>
          <a:p>
            <a:pPr lvl="3"/>
            <a:r>
              <a:rPr lang="ko-KR" altLang="en-US"/>
              <a:t>프롬프트</a:t>
            </a:r>
            <a:r>
              <a:rPr lang="en-US" altLang="ko-KR"/>
              <a:t>(prompt) - </a:t>
            </a:r>
            <a:r>
              <a:rPr lang="ko-KR" altLang="en-US"/>
              <a:t>이전에 생성한 텍스트인 것처럼 전달하는 초기 텍스트</a:t>
            </a:r>
            <a:r>
              <a:rPr lang="en-US" altLang="ko-KR"/>
              <a:t> - </a:t>
            </a:r>
            <a:r>
              <a:rPr lang="ko-KR" altLang="en-US"/>
              <a:t>사람이 모델을 실행할 때 전달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8E70B9-2C5C-1E4F-BBF2-E90BB178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90A333-F6E9-69B6-7000-C02BD701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7BC8342-31C1-4F1A-F2A9-4D58BDEDA6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4A87C-C9C3-4693-9C3D-264D5799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0" y="2785441"/>
            <a:ext cx="7592500" cy="32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32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FC5-D7E2-868C-DAEC-6A4DC52F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1E1A9ED-3D09-A343-DB1F-6F33859A6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트랜스포머 가계도</a:t>
            </a:r>
            <a:endParaRPr lang="en-US" altLang="ko-KR"/>
          </a:p>
          <a:p>
            <a:pPr lvl="1"/>
            <a:r>
              <a:rPr lang="ko-KR" altLang="en-US"/>
              <a:t>오픈 소스와 클로즈드 소스</a:t>
            </a:r>
            <a:endParaRPr lang="en-US" altLang="ko-KR"/>
          </a:p>
          <a:p>
            <a:pPr lvl="2"/>
            <a:r>
              <a:rPr lang="ko-KR" altLang="en-US"/>
              <a:t>초기 대규모 언어 모델은 대부분의 머신러닝 분야가 그렇듯이 오픈소스</a:t>
            </a:r>
            <a:endParaRPr lang="en-US" altLang="ko-KR"/>
          </a:p>
          <a:p>
            <a:pPr lvl="2"/>
            <a:r>
              <a:rPr lang="ko-KR" altLang="en-US"/>
              <a:t>디코더 기반 모델 중에서 </a:t>
            </a:r>
            <a:r>
              <a:rPr lang="en-US" altLang="ko-KR"/>
              <a:t>GPT-3</a:t>
            </a:r>
            <a:r>
              <a:rPr lang="ko-KR" altLang="en-US"/>
              <a:t>가 크게 성공하자 클로즈드 소스 정책으로 선회했고 </a:t>
            </a:r>
            <a:r>
              <a:rPr lang="en-US" altLang="ko-KR"/>
              <a:t>ChatGPT </a:t>
            </a:r>
            <a:r>
              <a:rPr lang="ko-KR" altLang="en-US"/>
              <a:t>같은 유료 서비스가 등장</a:t>
            </a:r>
            <a:endParaRPr lang="en-US" altLang="ko-KR"/>
          </a:p>
          <a:p>
            <a:pPr lvl="2"/>
            <a:r>
              <a:rPr lang="ko-KR" altLang="en-US"/>
              <a:t>이후로 많은 회사들이 디코더 기반의 모델들을 클로즈드 소스로 출시</a:t>
            </a:r>
            <a:endParaRPr lang="en-US" altLang="ko-KR"/>
          </a:p>
          <a:p>
            <a:pPr lvl="2"/>
            <a:r>
              <a:rPr lang="en-US" altLang="ko-KR"/>
              <a:t>2022</a:t>
            </a:r>
            <a:r>
              <a:rPr lang="ko-KR" altLang="en-US"/>
              <a:t>년부터 오픈소스 모델들이 다시 등장 </a:t>
            </a:r>
            <a:r>
              <a:rPr lang="en-US" altLang="ko-KR"/>
              <a:t>-</a:t>
            </a:r>
            <a:r>
              <a:rPr lang="ko-KR" altLang="en-US"/>
              <a:t> 클로즈드 소스 </a:t>
            </a:r>
            <a:r>
              <a:rPr lang="en-US" altLang="ko-KR"/>
              <a:t>LLM</a:t>
            </a:r>
            <a:r>
              <a:rPr lang="ko-KR" altLang="en-US"/>
              <a:t>과 경쟁하기 시작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메타</a:t>
            </a:r>
            <a:r>
              <a:rPr lang="en-US" altLang="ko-KR"/>
              <a:t>(Meta)</a:t>
            </a:r>
            <a:r>
              <a:rPr lang="ko-KR" altLang="en-US"/>
              <a:t>에서 공개한 </a:t>
            </a:r>
            <a:r>
              <a:rPr lang="en-US" altLang="ko-KR"/>
              <a:t>Llama</a:t>
            </a:r>
            <a:r>
              <a:rPr lang="ko-KR" altLang="en-US"/>
              <a:t>와 </a:t>
            </a:r>
            <a:r>
              <a:rPr lang="en-US" altLang="ko-KR"/>
              <a:t>Llama</a:t>
            </a:r>
            <a:r>
              <a:rPr lang="ko-KR" altLang="en-US"/>
              <a:t>에서 파생된 많은 모델이 </a:t>
            </a:r>
            <a:r>
              <a:rPr lang="en-US" altLang="ko-KR"/>
              <a:t>2023</a:t>
            </a:r>
            <a:r>
              <a:rPr lang="ko-KR" altLang="en-US"/>
              <a:t>년을 언어 모델의 해로 만들었음</a:t>
            </a:r>
          </a:p>
          <a:p>
            <a:pPr lvl="2"/>
            <a:r>
              <a:rPr lang="en-US" altLang="ko-KR"/>
              <a:t>2025</a:t>
            </a:r>
            <a:r>
              <a:rPr lang="ko-KR" altLang="en-US"/>
              <a:t>년에도 </a:t>
            </a:r>
            <a:r>
              <a:rPr lang="en-US" altLang="ko-KR"/>
              <a:t>(</a:t>
            </a:r>
            <a:r>
              <a:rPr lang="ko-KR" altLang="en-US"/>
              <a:t>그리고 아마 그 이후에도</a:t>
            </a:r>
            <a:r>
              <a:rPr lang="en-US" altLang="ko-KR"/>
              <a:t>) </a:t>
            </a:r>
            <a:r>
              <a:rPr lang="ko-KR" altLang="en-US"/>
              <a:t>이런 추세는 계속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구글의 오픈소스 </a:t>
            </a:r>
            <a:r>
              <a:rPr lang="en-US" altLang="ko-KR"/>
              <a:t>LLM</a:t>
            </a:r>
            <a:r>
              <a:rPr lang="ko-KR" altLang="en-US"/>
              <a:t>인 </a:t>
            </a:r>
            <a:r>
              <a:rPr lang="en-US" altLang="ko-KR"/>
              <a:t>Gemma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마이크로소프트 오픈소스 </a:t>
            </a:r>
            <a:r>
              <a:rPr lang="en-US" altLang="ko-KR"/>
              <a:t>Phi </a:t>
            </a:r>
            <a:r>
              <a:rPr lang="ko-KR" altLang="en-US"/>
              <a:t>모델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알리바바 그룹의 </a:t>
            </a:r>
            <a:r>
              <a:rPr lang="en-US" altLang="ko-KR"/>
              <a:t>Qwen</a:t>
            </a:r>
          </a:p>
          <a:p>
            <a:pPr lvl="2"/>
            <a:r>
              <a:rPr lang="ko-KR" altLang="en-US"/>
              <a:t>오픈소스 </a:t>
            </a:r>
            <a:r>
              <a:rPr lang="en-US" altLang="ko-KR"/>
              <a:t>LLM</a:t>
            </a:r>
            <a:r>
              <a:rPr lang="ko-KR" altLang="en-US"/>
              <a:t>이 인기가 높은 것은 단순히 구조만 공개된 것이 아니라 대규모 텍스트 말뭉치에서 훈련된 모델 파라미터도 함께 공개했기 때문임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64143B-9296-83CF-D6BD-D811E9A7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01DB48-4532-9CE9-0EC8-732DDA4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9E18D3C-3E49-6204-6894-19BA68F50B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0584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B1BA-1B96-06A3-A956-9CF3626B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7CC64CE-FFBF-5A33-5A49-AE9AD85DF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전이 학습</a:t>
            </a:r>
            <a:endParaRPr lang="en-US" altLang="ko-KR"/>
          </a:p>
          <a:p>
            <a:pPr lvl="1"/>
            <a:r>
              <a:rPr lang="ko-KR" altLang="en-US"/>
              <a:t>전이 학습</a:t>
            </a:r>
            <a:r>
              <a:rPr lang="en-US" altLang="ko-KR"/>
              <a:t>(transfer learning)</a:t>
            </a:r>
          </a:p>
          <a:p>
            <a:pPr lvl="2"/>
            <a:r>
              <a:rPr lang="ko-KR" altLang="en-US"/>
              <a:t>이미 훈련된 모델을 새로운 작업에 맞춰 재사용하거나 약간 조정하여 사용하는 방법</a:t>
            </a:r>
            <a:endParaRPr lang="en-US" altLang="ko-KR"/>
          </a:p>
          <a:p>
            <a:pPr lvl="1"/>
            <a:r>
              <a:rPr lang="ko-KR" altLang="en-US"/>
              <a:t>이미지넷 데이터셋</a:t>
            </a:r>
            <a:r>
              <a:rPr lang="en-US" altLang="ko-KR"/>
              <a:t>(ImageNet dataset)</a:t>
            </a:r>
          </a:p>
          <a:p>
            <a:pPr lvl="2"/>
            <a:r>
              <a:rPr lang="ko-KR" altLang="en-US"/>
              <a:t>스탠포드 대학교에서 만든 컴퓨터 비전을 위한 대규모 이미지 데이터베이스</a:t>
            </a:r>
            <a:endParaRPr lang="en-US" altLang="ko-KR"/>
          </a:p>
          <a:p>
            <a:pPr lvl="2"/>
            <a:r>
              <a:rPr lang="ko-KR" altLang="en-US"/>
              <a:t>훈련된 신경망이 많이 공개되어 있으며</a:t>
            </a:r>
            <a:r>
              <a:rPr lang="en-US" altLang="ko-KR"/>
              <a:t>, </a:t>
            </a:r>
            <a:r>
              <a:rPr lang="ko-KR" altLang="en-US"/>
              <a:t>이런 신경망은 구조와 가중치가 모두 공개되어 있기 때문에 누구나 </a:t>
            </a:r>
            <a:br>
              <a:rPr lang="en-US" altLang="ko-KR"/>
            </a:br>
            <a:r>
              <a:rPr lang="ko-KR" altLang="en-US"/>
              <a:t>자신의 작업에 가져다 사용할 수 있음</a:t>
            </a:r>
            <a:endParaRPr lang="en-US" altLang="ko-KR"/>
          </a:p>
          <a:p>
            <a:pPr lvl="1"/>
            <a:r>
              <a:rPr lang="ko-KR" altLang="en-US"/>
              <a:t>베이스 모델</a:t>
            </a:r>
            <a:r>
              <a:rPr lang="en-US" altLang="ko-KR"/>
              <a:t>(base model)</a:t>
            </a:r>
          </a:p>
          <a:p>
            <a:pPr lvl="2"/>
            <a:r>
              <a:rPr lang="ko-KR" altLang="en-US"/>
              <a:t>일반적으로 합성곱 신경망의 마지막 부분에 놓인 한 개 이상의 밀집층</a:t>
            </a:r>
            <a:r>
              <a:rPr lang="en-US" altLang="ko-KR"/>
              <a:t>(</a:t>
            </a:r>
            <a:r>
              <a:rPr lang="ko-KR" altLang="en-US"/>
              <a:t>또는 분류층</a:t>
            </a:r>
            <a:r>
              <a:rPr lang="en-US" altLang="ko-KR"/>
              <a:t>)</a:t>
            </a:r>
            <a:r>
              <a:rPr lang="ko-KR" altLang="en-US"/>
              <a:t>을 버리고 </a:t>
            </a:r>
            <a:br>
              <a:rPr lang="en-US" altLang="ko-KR"/>
            </a:br>
            <a:r>
              <a:rPr lang="ko-KR" altLang="en-US"/>
              <a:t>입력부터 마지막 합성곱 층까지만 재사용</a:t>
            </a:r>
            <a:endParaRPr lang="en-US" altLang="ko-KR"/>
          </a:p>
          <a:p>
            <a:pPr lvl="1"/>
            <a:r>
              <a:rPr lang="ko-KR" altLang="en-US"/>
              <a:t>트랜스포머 기반 언어 모델이 인기를 끄는 가장 큰 이유는 전이 학습이 가능하기 때문임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79446E3-B88A-6D65-2BA5-70FCDE5B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865430-70AC-23FC-8DD5-4694CFF6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9DE0EC4-EF45-B237-BCE2-DF28F093CB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43816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AA54-0573-A148-2965-2E439015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9E2724E-0690-C637-1BC5-F21F52BD8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 </a:t>
            </a:r>
            <a:r>
              <a:rPr lang="ko-KR" altLang="en-US"/>
              <a:t>모델 소개</a:t>
            </a:r>
            <a:endParaRPr lang="en-US" altLang="ko-KR"/>
          </a:p>
          <a:p>
            <a:pPr lvl="1"/>
            <a:r>
              <a:rPr lang="en-US" altLang="ko-KR"/>
              <a:t>2019</a:t>
            </a:r>
            <a:r>
              <a:rPr lang="ko-KR" altLang="en-US"/>
              <a:t>년 메타에서 공개한 트랜스포머 기반의 인코더</a:t>
            </a:r>
            <a:r>
              <a:rPr lang="en-US" altLang="ko-KR"/>
              <a:t>-</a:t>
            </a:r>
            <a:r>
              <a:rPr lang="ko-KR" altLang="en-US"/>
              <a:t>디코더 언어 모델</a:t>
            </a:r>
            <a:endParaRPr lang="en-US" altLang="ko-KR"/>
          </a:p>
          <a:p>
            <a:pPr lvl="2"/>
            <a:r>
              <a:rPr lang="en-US" altLang="ko-KR"/>
              <a:t>160GB</a:t>
            </a:r>
            <a:r>
              <a:rPr lang="ko-KR" altLang="en-US"/>
              <a:t>에 달하는 대규모 텍스트 데이터셋으로 훈련</a:t>
            </a:r>
            <a:endParaRPr lang="en-US" altLang="ko-KR"/>
          </a:p>
          <a:p>
            <a:pPr lvl="1"/>
            <a:r>
              <a:rPr lang="ko-KR" altLang="en-US"/>
              <a:t>베이스</a:t>
            </a:r>
            <a:r>
              <a:rPr lang="en-US" altLang="ko-KR"/>
              <a:t>(base) </a:t>
            </a:r>
            <a:r>
              <a:rPr lang="ko-KR" altLang="en-US"/>
              <a:t>모델</a:t>
            </a:r>
            <a:endParaRPr lang="en-US" altLang="ko-KR"/>
          </a:p>
          <a:p>
            <a:pPr lvl="2"/>
            <a:r>
              <a:rPr lang="ko-KR" altLang="en-US"/>
              <a:t>인코더와 디코더 블록을 각각 </a:t>
            </a:r>
            <a:r>
              <a:rPr lang="en-US" altLang="ko-KR"/>
              <a:t>6</a:t>
            </a:r>
            <a:r>
              <a:rPr lang="ko-KR" altLang="en-US"/>
              <a:t>개씩 사용 </a:t>
            </a:r>
            <a:r>
              <a:rPr lang="en-US" altLang="ko-KR"/>
              <a:t>/ </a:t>
            </a:r>
            <a:r>
              <a:rPr lang="ko-KR" altLang="en-US"/>
              <a:t>파라미터 개수는 약 </a:t>
            </a:r>
            <a:r>
              <a:rPr lang="en-US" altLang="ko-KR"/>
              <a:t>1</a:t>
            </a:r>
            <a:r>
              <a:rPr lang="ko-KR" altLang="en-US"/>
              <a:t>억 </a:t>
            </a:r>
            <a:r>
              <a:rPr lang="en-US" altLang="ko-KR"/>
              <a:t>2</a:t>
            </a:r>
            <a:r>
              <a:rPr lang="ko-KR" altLang="en-US"/>
              <a:t>천만 개 </a:t>
            </a:r>
            <a:endParaRPr lang="en-US" altLang="ko-KR"/>
          </a:p>
          <a:p>
            <a:pPr lvl="1"/>
            <a:r>
              <a:rPr lang="ko-KR" altLang="en-US"/>
              <a:t>라지</a:t>
            </a:r>
            <a:r>
              <a:rPr lang="en-US" altLang="ko-KR"/>
              <a:t>(large) </a:t>
            </a:r>
            <a:r>
              <a:rPr lang="ko-KR" altLang="en-US"/>
              <a:t>모델 </a:t>
            </a:r>
            <a:endParaRPr lang="en-US" altLang="ko-KR"/>
          </a:p>
          <a:p>
            <a:pPr lvl="2"/>
            <a:r>
              <a:rPr lang="ko-KR" altLang="en-US"/>
              <a:t>인코더와 디코더 블록을 각각 </a:t>
            </a:r>
            <a:r>
              <a:rPr lang="en-US" altLang="ko-KR"/>
              <a:t>12</a:t>
            </a:r>
            <a:r>
              <a:rPr lang="ko-KR" altLang="en-US"/>
              <a:t>개씩 사용 </a:t>
            </a:r>
            <a:r>
              <a:rPr lang="en-US" altLang="ko-KR"/>
              <a:t>/ </a:t>
            </a:r>
            <a:r>
              <a:rPr lang="ko-KR" altLang="en-US"/>
              <a:t>파라미터 개수는 </a:t>
            </a:r>
            <a:r>
              <a:rPr lang="en-US" altLang="ko-KR"/>
              <a:t>4</a:t>
            </a:r>
            <a:r>
              <a:rPr lang="ko-KR" altLang="en-US"/>
              <a:t>억 개 이상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8790D41-EB63-5024-F027-43E5FA2E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5D5F7B-64A0-4A19-A274-25F9BA4B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52B50B2-FA3F-334F-19C6-CFA3F69BEA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C2B738-77BC-ADE6-BD9B-5150144F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3511551"/>
            <a:ext cx="9586913" cy="285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37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5BDD-5D2F-B297-6965-93B929E5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C17EBC-811B-CA0C-2A59-7E5D71303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 </a:t>
            </a:r>
            <a:r>
              <a:rPr lang="ko-KR" altLang="en-US"/>
              <a:t>모델 소개</a:t>
            </a:r>
            <a:endParaRPr lang="en-US" altLang="ko-KR"/>
          </a:p>
          <a:p>
            <a:pPr lvl="1"/>
            <a:r>
              <a:rPr lang="ko-KR" altLang="en-US"/>
              <a:t>위치 임베딩</a:t>
            </a:r>
            <a:r>
              <a:rPr lang="en-US" altLang="ko-KR"/>
              <a:t>(positional embedding)</a:t>
            </a:r>
          </a:p>
          <a:p>
            <a:pPr lvl="2"/>
            <a:r>
              <a:rPr lang="ko-KR" altLang="en-US"/>
              <a:t>토큰 아이디를 실수 벡터 표현으로 바꾸기 위해 임베딩 층을 사용하듯 위치 정숫값을 실수 벡터 표현으로 </a:t>
            </a:r>
            <a:br>
              <a:rPr lang="en-US" altLang="ko-KR"/>
            </a:br>
            <a:r>
              <a:rPr lang="ko-KR" altLang="en-US"/>
              <a:t>바꾸기 위해 임베딩 층을 사용</a:t>
            </a:r>
            <a:endParaRPr lang="en-US" altLang="ko-KR"/>
          </a:p>
          <a:p>
            <a:pPr lvl="2"/>
            <a:r>
              <a:rPr lang="ko-KR" altLang="en-US"/>
              <a:t>토큰을 위한 임베딩 층처럼 위치를 위한 임베딩 층도 처음에는 랜덤하게 초기화되며 훈련을 통해 </a:t>
            </a:r>
            <a:br>
              <a:rPr lang="en-US" altLang="ko-KR"/>
            </a:br>
            <a:r>
              <a:rPr lang="ko-KR" altLang="en-US"/>
              <a:t>최적의 값을 학습</a:t>
            </a:r>
            <a:endParaRPr lang="en-US" altLang="ko-KR"/>
          </a:p>
          <a:p>
            <a:pPr lvl="2"/>
            <a:r>
              <a:rPr lang="ko-KR" altLang="en-US"/>
              <a:t>트랜스포머 기반 인코더</a:t>
            </a:r>
            <a:r>
              <a:rPr lang="en-US" altLang="ko-KR"/>
              <a:t>-</a:t>
            </a:r>
            <a:r>
              <a:rPr lang="ko-KR" altLang="en-US"/>
              <a:t>디코더 모델은 하나의 공통된 단어 임베딩 층을 사용하여 인코더와 디코더가 </a:t>
            </a:r>
            <a:br>
              <a:rPr lang="en-US" altLang="ko-KR"/>
            </a:br>
            <a:r>
              <a:rPr lang="ko-KR" altLang="en-US"/>
              <a:t>동일한 방식으로 토큰을 변환하도록 설계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ABD99D-4F66-D641-A978-7E86808F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E5B66-86D5-3695-35A1-97515937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3594CA5-C746-0910-E319-EDAB62AC9E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93426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F8BD-3DCD-4596-89B5-526ACD68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D58E2DF-6136-6A50-7BAE-030D8E301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 </a:t>
            </a:r>
            <a:r>
              <a:rPr lang="ko-KR" altLang="en-US"/>
              <a:t>모델 소개</a:t>
            </a:r>
            <a:endParaRPr lang="en-US" altLang="ko-KR"/>
          </a:p>
          <a:p>
            <a:pPr lvl="1"/>
            <a:r>
              <a:rPr lang="ko-KR" altLang="en-US"/>
              <a:t>토큰 임베딩과 위치 임베딩을 더한 후 층 정규화와 드롭아웃 층을 거치고</a:t>
            </a:r>
            <a:r>
              <a:rPr lang="en-US" altLang="ko-KR"/>
              <a:t>, </a:t>
            </a:r>
            <a:r>
              <a:rPr lang="ko-KR" altLang="en-US"/>
              <a:t>그다음 인코더 블록과 </a:t>
            </a:r>
            <a:br>
              <a:rPr lang="en-US" altLang="ko-KR"/>
            </a:br>
            <a:r>
              <a:rPr lang="ko-KR" altLang="en-US"/>
              <a:t>디코더 블록을 반복해서 거침</a:t>
            </a:r>
            <a:endParaRPr lang="en-US" altLang="ko-KR"/>
          </a:p>
          <a:p>
            <a:pPr lvl="1"/>
            <a:r>
              <a:rPr lang="ko-KR" altLang="en-US"/>
              <a:t>디코더 마지막에 세로로 회전시킨 임베딩 층을 통과하면 토큰에 대한 확률이 출력</a:t>
            </a:r>
            <a:endParaRPr lang="en-US" altLang="ko-KR"/>
          </a:p>
          <a:p>
            <a:pPr lvl="2"/>
            <a:r>
              <a:rPr lang="ko-KR" altLang="en-US"/>
              <a:t>디코더의 마지막 출력은 토큰에 대한 은닉 벡터 즉</a:t>
            </a:r>
            <a:r>
              <a:rPr lang="en-US" altLang="ko-KR"/>
              <a:t>, </a:t>
            </a:r>
            <a:r>
              <a:rPr lang="ko-KR" altLang="en-US"/>
              <a:t>임베딩 벡터</a:t>
            </a:r>
            <a:endParaRPr lang="en-US" altLang="ko-KR"/>
          </a:p>
          <a:p>
            <a:pPr lvl="2"/>
            <a:r>
              <a:rPr lang="en-US" altLang="ko-KR"/>
              <a:t>BART </a:t>
            </a:r>
            <a:r>
              <a:rPr lang="ko-KR" altLang="en-US"/>
              <a:t>베이스 모델의 경우 이 벡터의 크기는 </a:t>
            </a:r>
            <a:r>
              <a:rPr lang="en-US" altLang="ko-KR"/>
              <a:t>768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벡터로부터 다음 토큰에 대한 확률을 계산</a:t>
            </a:r>
            <a:endParaRPr lang="en-US" altLang="ko-KR"/>
          </a:p>
          <a:p>
            <a:pPr lvl="2"/>
            <a:r>
              <a:rPr lang="en-US" altLang="ko-KR"/>
              <a:t>BART </a:t>
            </a:r>
            <a:r>
              <a:rPr lang="ko-KR" altLang="en-US"/>
              <a:t>모델이 출력할 수 있는 어휘 사전의 토큰 수는 </a:t>
            </a:r>
            <a:r>
              <a:rPr lang="en-US" altLang="ko-KR"/>
              <a:t>50,265</a:t>
            </a:r>
            <a:r>
              <a:rPr lang="ko-KR" altLang="en-US"/>
              <a:t>개</a:t>
            </a:r>
            <a:br>
              <a:rPr lang="en-US" altLang="ko-KR"/>
            </a:br>
            <a:r>
              <a:rPr lang="en-US" altLang="ko-KR"/>
              <a:t>- 768 </a:t>
            </a:r>
            <a:r>
              <a:rPr lang="ko-KR" altLang="en-US"/>
              <a:t>크기의 벡터를 </a:t>
            </a:r>
            <a:r>
              <a:rPr lang="en-US" altLang="ko-KR"/>
              <a:t>50,265</a:t>
            </a:r>
            <a:r>
              <a:rPr lang="ko-KR" altLang="en-US"/>
              <a:t>개의 확률을 담은 또 다른 벡터로 바꾸는 작업이 필요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입력이 </a:t>
            </a:r>
            <a:r>
              <a:rPr lang="en-US" altLang="ko-KR"/>
              <a:t>768</a:t>
            </a:r>
            <a:r>
              <a:rPr lang="ko-KR" altLang="en-US"/>
              <a:t>개일 때 </a:t>
            </a:r>
            <a:r>
              <a:rPr lang="en-US" altLang="ko-KR"/>
              <a:t>50,265</a:t>
            </a:r>
            <a:r>
              <a:rPr lang="ko-KR" altLang="en-US"/>
              <a:t>개의 출력을 만드는 밀집층으로 쉽게 구현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이 밀집층에는 </a:t>
            </a:r>
            <a:r>
              <a:rPr lang="en-US" altLang="ko-KR"/>
              <a:t>768×50,265</a:t>
            </a:r>
            <a:r>
              <a:rPr lang="ko-KR" altLang="en-US"/>
              <a:t>개의 모델 파라미터가 필요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FAED62B-B61C-DE0A-857E-FD5160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419AA6-18A5-F836-EE37-45AB0592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BAD56A8-5333-F610-C83F-41ED53A3E2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47958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CB153-DBB4-0113-0FE7-05868A1A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8537350-67B9-4C12-E143-52256E002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 </a:t>
            </a:r>
            <a:r>
              <a:rPr lang="ko-KR" altLang="en-US"/>
              <a:t>모델 소개</a:t>
            </a:r>
            <a:endParaRPr lang="en-US" altLang="ko-KR"/>
          </a:p>
          <a:p>
            <a:pPr lvl="2"/>
            <a:r>
              <a:rPr lang="ko-KR" altLang="en-US"/>
              <a:t>베이스</a:t>
            </a:r>
            <a:r>
              <a:rPr lang="en-US" altLang="ko-KR"/>
              <a:t> </a:t>
            </a:r>
            <a:r>
              <a:rPr lang="ko-KR" altLang="en-US"/>
              <a:t>모델에는 이와 동일한 크기의 모델 파라미터가 모델 맨 처음에 이미 사용되고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토큰 정수를 단어 임베딩으로 만드는 임베딩 층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층에는 </a:t>
            </a:r>
            <a:r>
              <a:rPr lang="en-US" altLang="ko-KR"/>
              <a:t>50,265</a:t>
            </a:r>
            <a:r>
              <a:rPr lang="ko-KR" altLang="en-US"/>
              <a:t>개의 토큰에 대한 단어 임베딩이 학습되어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각 단어 임베딩 벡터의 차원은 </a:t>
            </a:r>
            <a:r>
              <a:rPr lang="en-US" altLang="ko-KR"/>
              <a:t>768</a:t>
            </a:r>
          </a:p>
          <a:p>
            <a:pPr lvl="2"/>
            <a:r>
              <a:rPr lang="ko-KR" altLang="en-US"/>
              <a:t>이 행렬을 살짝 회전시킨다면 다음처럼 </a:t>
            </a:r>
            <a:r>
              <a:rPr lang="en-US" altLang="ko-KR"/>
              <a:t>768×50,265 </a:t>
            </a:r>
            <a:r>
              <a:rPr lang="ko-KR" altLang="en-US"/>
              <a:t>크기의 모델 파라미터를 얻을 수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별도의 밀집층을 두지 않고 임베딩 층의 모델 파라미터를 사용해 디코더의 출력 벡터를 각 토큰에 대한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확률로 바꿀 수 있음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B8B68F5-E505-2FC5-8E58-42BEE7AE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2BA0D-45CE-B3A4-C99D-96953EEB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99C2AAD-B0DA-A041-A3D5-E3487F0A1A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843CE-388B-0135-D52F-7B8581CA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3671887"/>
            <a:ext cx="3530600" cy="22714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287A15-F8F6-D598-B9F4-7902C59F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3" y="3221303"/>
            <a:ext cx="2629433" cy="31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0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90F1-DC17-8157-E3B5-881EF0F9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1C57CA9-5C0C-0CAF-18DF-2B3979E063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 </a:t>
            </a:r>
            <a:r>
              <a:rPr lang="ko-KR" altLang="en-US"/>
              <a:t>모델 소개</a:t>
            </a:r>
            <a:endParaRPr lang="en-US" altLang="ko-KR"/>
          </a:p>
          <a:p>
            <a:pPr lvl="2"/>
            <a:r>
              <a:rPr lang="ko-KR" altLang="en-US"/>
              <a:t>대규모 언어 모델을 만들 때 종종 적용되며 마지막에 밀집층을 따로 둘 필요가 없어 전체 모델 파라미터의 </a:t>
            </a:r>
            <a:br>
              <a:rPr lang="en-US" altLang="ko-KR"/>
            </a:br>
            <a:r>
              <a:rPr lang="ko-KR" altLang="en-US"/>
              <a:t>수를 줄이는 데 도움이 됨</a:t>
            </a: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r>
              <a:rPr lang="ko-KR" altLang="en-US"/>
              <a:t>디코더 층의 마지막 출력을 회전시킨 임베딩 행렬의 첫 번째 열과 곱하면 하나의 실숫값을 얻을 수 있음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값을 어휘 사전에 있는 첫 번째 토큰이 선택될 확률로 생각할 수 있음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28B016B-294A-5DB1-FD9D-CB63F08E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05736D-A81D-B082-458D-BEB57AF2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C4EC0EF-310C-71E2-BF20-FACCA3D419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12E254-2CB6-8C32-6BEA-8E1585C0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6" y="2607195"/>
            <a:ext cx="7181848" cy="34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B9DDD-E7EE-6820-1756-9D82E54A7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ABFBD6D-F0E3-8759-DCE1-F8420F05B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 </a:t>
            </a:r>
            <a:r>
              <a:rPr lang="ko-KR" altLang="en-US"/>
              <a:t>모델 소개</a:t>
            </a:r>
            <a:endParaRPr lang="en-US" altLang="ko-KR"/>
          </a:p>
          <a:p>
            <a:pPr marL="1257300" lvl="2" indent="-342900">
              <a:buFont typeface="+mj-lt"/>
              <a:buAutoNum type="arabicParenR" startAt="2"/>
            </a:pPr>
            <a:r>
              <a:rPr lang="ko-KR" altLang="en-US"/>
              <a:t>그다음 두 번째 열과 곱하면 다음과 같이 두 번째 토큰이 다음 토큰으로 선택될 확률을 출력</a:t>
            </a:r>
            <a:endParaRPr lang="en-US" altLang="ko-KR"/>
          </a:p>
          <a:p>
            <a:pPr lvl="3"/>
            <a:r>
              <a:rPr lang="en-US" altLang="ko-KR"/>
              <a:t>50,265</a:t>
            </a:r>
            <a:r>
              <a:rPr lang="ko-KR" altLang="en-US"/>
              <a:t>개의 열과 모두 곱하면 </a:t>
            </a:r>
            <a:r>
              <a:rPr lang="en-US" altLang="ko-KR"/>
              <a:t>50,265</a:t>
            </a:r>
            <a:r>
              <a:rPr lang="ko-KR" altLang="en-US"/>
              <a:t>개의 실숫값이 만들어지고 이를 다음 토큰에 대한 확률처럼 생각할 수 있음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47BB74-8BBD-694B-8C72-C44540D9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A484CE-0EBE-5081-471D-1075D069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0F75B36-B006-7495-443D-6E33582BE1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A8D4A3-CF5B-5E1D-1704-13C10858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990540"/>
            <a:ext cx="7734300" cy="38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5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22BD7-A474-DA16-392B-1FD3F72EB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375C6CA-154F-D822-7750-BD4EC5AC32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</a:t>
            </a:r>
            <a:r>
              <a:rPr lang="ko-KR" altLang="en-US"/>
              <a:t>의 인코더와 디코더</a:t>
            </a:r>
            <a:endParaRPr lang="en-US" altLang="ko-KR"/>
          </a:p>
          <a:p>
            <a:pPr lvl="1"/>
            <a:r>
              <a:rPr lang="en-US" altLang="ko-KR"/>
              <a:t>BART</a:t>
            </a:r>
            <a:r>
              <a:rPr lang="ko-KR" altLang="en-US"/>
              <a:t>의 인코더 블록과 디코더 블록은 원본 트랜스포머의 구조와 매우 유사함</a:t>
            </a:r>
            <a:endParaRPr lang="en-US" altLang="ko-KR"/>
          </a:p>
          <a:p>
            <a:pPr lvl="2"/>
            <a:r>
              <a:rPr lang="en-US" altLang="ko-KR"/>
              <a:t>(</a:t>
            </a:r>
            <a:r>
              <a:rPr lang="ko-KR" altLang="en-US"/>
              <a:t>다른 점</a:t>
            </a:r>
            <a:r>
              <a:rPr lang="en-US" altLang="ko-KR"/>
              <a:t>)</a:t>
            </a:r>
            <a:r>
              <a:rPr lang="ko-KR" altLang="en-US"/>
              <a:t> 피드포워드 네트워크에서 렐루 활성화 함수 대신 젤루</a:t>
            </a:r>
            <a:r>
              <a:rPr lang="en-US" altLang="ko-KR"/>
              <a:t>GeLU </a:t>
            </a:r>
            <a:r>
              <a:rPr lang="ko-KR" altLang="en-US"/>
              <a:t>함수를 사용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6B94AE-98A4-5FAA-D1CE-C18A299B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CD769F-B898-91AD-FFCB-5D52E2E0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7CC989A-72A3-0079-16C2-C446AFCF9E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14EA1-EEBF-292F-8680-A9B7D945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118116"/>
            <a:ext cx="10045700" cy="41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0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CHAPTER 10: </a:t>
            </a:r>
            <a:r>
              <a:rPr lang="ko-KR" altLang="en-US"/>
              <a:t>언어 모델을 위한 신경망</a:t>
            </a:r>
            <a:br>
              <a:rPr lang="en-US" altLang="ko-KR" dirty="0"/>
            </a:b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/>
              <a:t>SECTION 10-1	</a:t>
            </a:r>
            <a:r>
              <a:rPr lang="ko-KR" altLang="en-US" sz="2000"/>
              <a:t>어텐션 메커니즘과 트랜스포머 </a:t>
            </a:r>
            <a:endParaRPr lang="en-US" altLang="ko-KR" sz="2000" dirty="0"/>
          </a:p>
          <a:p>
            <a:r>
              <a:rPr lang="en-US" altLang="ko-KR" sz="2000"/>
              <a:t>SECTION 10-2 	</a:t>
            </a:r>
            <a:r>
              <a:rPr lang="ko-KR" altLang="en-US" sz="2000"/>
              <a:t>트랜스포머로 상품 설명 요약하기</a:t>
            </a:r>
            <a:endParaRPr lang="en-US" altLang="ko-KR" sz="2000" dirty="0"/>
          </a:p>
          <a:p>
            <a:r>
              <a:rPr lang="en-US" altLang="ko-KR" sz="2000"/>
              <a:t>SECTION 10-3 	</a:t>
            </a:r>
            <a:r>
              <a:rPr lang="ko-KR" altLang="en-US" sz="2000"/>
              <a:t>대규모 언어 모델로 텍스트 생성하기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3" name="바닥글 개체 틀 1">
            <a:extLst>
              <a:ext uri="{FF2B5EF4-FFF2-40B4-BE49-F238E27FC236}">
                <a16:creationId xmlns:a16="http://schemas.microsoft.com/office/drawing/2014/main" id="{48C1EC6F-C58C-4C24-A86E-FF49EBF39E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5898318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788F-D0ED-D0F5-AF3B-67B3A448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0EC79F0-7222-76E1-E0B8-C52BEC14D2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</a:t>
            </a:r>
            <a:r>
              <a:rPr lang="ko-KR" altLang="en-US"/>
              <a:t>의 인코더와 디코더</a:t>
            </a:r>
            <a:endParaRPr lang="en-US" altLang="ko-KR"/>
          </a:p>
          <a:p>
            <a:pPr lvl="1"/>
            <a:r>
              <a:rPr lang="en-US" altLang="ko-KR"/>
              <a:t>BART</a:t>
            </a:r>
            <a:r>
              <a:rPr lang="ko-KR" altLang="en-US"/>
              <a:t>의 인코더 블록</a:t>
            </a:r>
            <a:r>
              <a:rPr lang="en-US" altLang="ko-KR"/>
              <a:t>(</a:t>
            </a:r>
            <a:r>
              <a:rPr lang="ko-KR" altLang="en-US"/>
              <a:t>앞의 그림 설명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인코더 입력 </a:t>
            </a:r>
            <a:r>
              <a:rPr lang="en-US" altLang="ko-KR"/>
              <a:t>- (768,) </a:t>
            </a:r>
            <a:r>
              <a:rPr lang="ko-KR" altLang="en-US"/>
              <a:t>크기의 임베딩 벡터가 인코더 블록에 입력되면</a:t>
            </a:r>
            <a:r>
              <a:rPr lang="en-US" altLang="ko-KR"/>
              <a:t>, 12</a:t>
            </a:r>
            <a:r>
              <a:rPr lang="ko-KR" altLang="en-US"/>
              <a:t>개의 헤드에 나누어 전달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따라서 각 헤드에 입력되는 벡터 크기는 </a:t>
            </a:r>
            <a:r>
              <a:rPr lang="en-US" altLang="ko-KR"/>
              <a:t>(64,)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멀티 헤드 어텐션의 마지막 밀집층을 통과하면서 다시 </a:t>
            </a:r>
            <a:r>
              <a:rPr lang="en-US" altLang="ko-KR"/>
              <a:t>(768,) </a:t>
            </a:r>
            <a:r>
              <a:rPr lang="ko-KR" altLang="en-US"/>
              <a:t>크기의 벡터로 변환</a:t>
            </a:r>
            <a:endParaRPr lang="en-US" altLang="ko-KR"/>
          </a:p>
          <a:p>
            <a:pPr lvl="2"/>
            <a:r>
              <a:rPr lang="en-US" altLang="ko-KR"/>
              <a:t>BART</a:t>
            </a:r>
            <a:r>
              <a:rPr lang="ko-KR" altLang="en-US"/>
              <a:t>는 인코더와 디코더에 드롭아웃 비율이 </a:t>
            </a:r>
            <a:r>
              <a:rPr lang="en-US" altLang="ko-KR"/>
              <a:t>0.1</a:t>
            </a:r>
            <a:r>
              <a:rPr lang="ko-KR" altLang="en-US"/>
              <a:t>인 드롭아웃 층을 사용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드롭아웃 층을 지난 후 잔차 연결이 나오고 층 정규화가 이어짐</a:t>
            </a:r>
            <a:endParaRPr lang="en-US" altLang="ko-KR"/>
          </a:p>
          <a:p>
            <a:pPr lvl="2"/>
            <a:r>
              <a:rPr lang="ko-KR" altLang="en-US"/>
              <a:t>피드포워드 네트워크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첫 번째 밀집층은 임베딩 벡터 차원의 네 배인 </a:t>
            </a:r>
            <a:r>
              <a:rPr lang="en-US" altLang="ko-KR"/>
              <a:t>(3072,)</a:t>
            </a:r>
            <a:r>
              <a:rPr lang="ko-KR" altLang="en-US"/>
              <a:t>의 출력을 만듦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두 번째 밀집층은 다시 원래 임베딩 차원인 </a:t>
            </a:r>
            <a:r>
              <a:rPr lang="en-US" altLang="ko-KR"/>
              <a:t>(768,)</a:t>
            </a:r>
            <a:r>
              <a:rPr lang="ko-KR" altLang="en-US"/>
              <a:t>의 출력</a:t>
            </a:r>
            <a:endParaRPr lang="en-US" altLang="ko-KR"/>
          </a:p>
          <a:p>
            <a:pPr lvl="2"/>
            <a:r>
              <a:rPr lang="ko-KR" altLang="en-US"/>
              <a:t>그다음 앞에서와 동일하게 드롭아웃</a:t>
            </a:r>
            <a:r>
              <a:rPr lang="en-US" altLang="ko-KR"/>
              <a:t>, </a:t>
            </a:r>
            <a:r>
              <a:rPr lang="ko-KR" altLang="en-US"/>
              <a:t>잔차 연결</a:t>
            </a:r>
            <a:r>
              <a:rPr lang="en-US" altLang="ko-KR"/>
              <a:t>, </a:t>
            </a:r>
            <a:r>
              <a:rPr lang="ko-KR" altLang="en-US"/>
              <a:t>층 정규화가 등장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세 층은 벡터의 차원을 바꾸지 않으므로 인코더 블록의 최종 출력 크기는 </a:t>
            </a:r>
            <a:r>
              <a:rPr lang="en-US" altLang="ko-KR"/>
              <a:t>(768,)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3399D77-C3DC-E90F-2B2E-22FE3744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3559CC-0ABC-5E86-491C-FFC9042B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EE4EAF0-6FE8-BB54-3105-AC023A62B5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44343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AAF45-AAF6-82EB-4E13-6E812C97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9EBCEE9-6038-79FA-8266-58D582BE9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</a:t>
            </a:r>
            <a:r>
              <a:rPr lang="ko-KR" altLang="en-US"/>
              <a:t>의 인코더와 디코더</a:t>
            </a:r>
            <a:endParaRPr lang="en-US" altLang="ko-KR"/>
          </a:p>
          <a:p>
            <a:pPr lvl="1"/>
            <a:r>
              <a:rPr lang="en-US" altLang="ko-KR"/>
              <a:t>BART</a:t>
            </a:r>
            <a:r>
              <a:rPr lang="ko-KR" altLang="en-US"/>
              <a:t>의 피드포워드 네트워크에서 사용하는 활성화 함수는 젤루</a:t>
            </a:r>
            <a:endParaRPr lang="en-US" altLang="ko-KR"/>
          </a:p>
          <a:p>
            <a:pPr lvl="2"/>
            <a:r>
              <a:rPr lang="ko-KR" altLang="en-US"/>
              <a:t>입력에 표준 정규 분포의 누적 분포 함수</a:t>
            </a:r>
            <a:r>
              <a:rPr lang="en-US" altLang="ko-KR"/>
              <a:t>(cumulative distribution function for gaussian distribution)</a:t>
            </a:r>
            <a:r>
              <a:rPr lang="ko-KR" altLang="en-US"/>
              <a:t>를 곱함</a:t>
            </a:r>
            <a:endParaRPr lang="en-US" altLang="ko-KR"/>
          </a:p>
          <a:p>
            <a:pPr lvl="2"/>
            <a:r>
              <a:rPr lang="ko-KR" altLang="en-US"/>
              <a:t>이 누적 분포 함수를 계산하려면 적분이 필요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그래서 대부분의 딥러닝 프레임워크들은 복잡한 적분 대신 근사값을 구할 수 있는 간단한 공식을 사용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40BD413-2DE2-DF3B-9AD9-DFD4893B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117ED9-3956-D50D-2A13-A924E49B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7F62340-1684-204F-614B-2A4FFA3B65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34AA3-5D1E-02BE-3C43-6186A356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43" y="3106511"/>
            <a:ext cx="6611314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2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F4D9-C6AE-3188-9A3E-8BC57447D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F758091-A475-52B0-046E-C33CF6DEC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</a:t>
            </a:r>
            <a:r>
              <a:rPr lang="ko-KR" altLang="en-US"/>
              <a:t>의 인코더와 디코더</a:t>
            </a:r>
            <a:endParaRPr lang="en-US" altLang="ko-KR"/>
          </a:p>
          <a:p>
            <a:pPr lvl="1"/>
            <a:r>
              <a:rPr lang="ko-KR" altLang="en-US"/>
              <a:t>젤루 함수의 그래프는 다음처럼 렐루 함수와 비슷하지만 원점에서 부드럽게 변하기 때문에 미분 가능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B908442-0F84-C90D-7E9B-88AD1530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FECF68-9005-C720-773C-AEC3061B7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0ACE3AE-E622-15CC-D698-183AFB1F3D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8B65E5-1909-B925-D271-AC31E107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936863"/>
            <a:ext cx="4038600" cy="27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0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68B9E-5123-3751-3F87-9997F1431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B11CA63-DD87-939D-0953-63C63F8C2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BART</a:t>
            </a:r>
            <a:r>
              <a:rPr lang="ko-KR" altLang="en-US"/>
              <a:t>의 인코더와 디코더</a:t>
            </a:r>
            <a:endParaRPr lang="en-US" altLang="ko-KR"/>
          </a:p>
          <a:p>
            <a:pPr lvl="1"/>
            <a:r>
              <a:rPr lang="en-US" altLang="ko-KR"/>
              <a:t>BART</a:t>
            </a:r>
            <a:r>
              <a:rPr lang="ko-KR" altLang="en-US"/>
              <a:t>의 디코더 블록</a:t>
            </a:r>
            <a:r>
              <a:rPr lang="en-US" altLang="ko-KR"/>
              <a:t>(</a:t>
            </a:r>
            <a:r>
              <a:rPr lang="ko-KR" altLang="en-US"/>
              <a:t>앞의 그림 설명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인코더 블록과 매우 흡사한 처리 과정</a:t>
            </a:r>
            <a:endParaRPr lang="en-US" altLang="ko-KR"/>
          </a:p>
          <a:p>
            <a:pPr lvl="2"/>
            <a:r>
              <a:rPr lang="ko-KR" altLang="en-US"/>
              <a:t>맨 처음 </a:t>
            </a:r>
            <a:r>
              <a:rPr lang="en-US" altLang="ko-KR"/>
              <a:t>(768,) </a:t>
            </a:r>
            <a:r>
              <a:rPr lang="ko-KR" altLang="en-US"/>
              <a:t>크기의 입력이 마스크드 멀티 헤드 어텐션 층에 </a:t>
            </a:r>
            <a:r>
              <a:rPr lang="en-US" altLang="ko-KR"/>
              <a:t>12</a:t>
            </a:r>
            <a:r>
              <a:rPr lang="ko-KR" altLang="en-US"/>
              <a:t>개의 헤드에 나뉘어져 들어감</a:t>
            </a:r>
            <a:endParaRPr lang="en-US" altLang="ko-KR"/>
          </a:p>
          <a:p>
            <a:pPr lvl="2"/>
            <a:r>
              <a:rPr lang="ko-KR" altLang="en-US"/>
              <a:t>어텐션 바로 뒤에 등장하는 밀집층이 출력 차원을 </a:t>
            </a:r>
            <a:r>
              <a:rPr lang="en-US" altLang="ko-KR"/>
              <a:t>(768,)</a:t>
            </a:r>
            <a:r>
              <a:rPr lang="ko-KR" altLang="en-US"/>
              <a:t>로 만들고</a:t>
            </a:r>
            <a:r>
              <a:rPr lang="en-US" altLang="ko-KR"/>
              <a:t>,</a:t>
            </a:r>
            <a:r>
              <a:rPr lang="ko-KR" altLang="en-US"/>
              <a:t> 드롭아웃</a:t>
            </a:r>
            <a:r>
              <a:rPr lang="en-US" altLang="ko-KR"/>
              <a:t>, </a:t>
            </a:r>
            <a:r>
              <a:rPr lang="ko-KR" altLang="en-US"/>
              <a:t>잔차 연결</a:t>
            </a:r>
            <a:r>
              <a:rPr lang="en-US" altLang="ko-KR"/>
              <a:t>, </a:t>
            </a:r>
            <a:r>
              <a:rPr lang="ko-KR" altLang="en-US"/>
              <a:t>층 정규화가 등장</a:t>
            </a:r>
            <a:endParaRPr lang="en-US" altLang="ko-KR"/>
          </a:p>
          <a:p>
            <a:pPr lvl="2"/>
            <a:r>
              <a:rPr lang="ko-KR" altLang="en-US"/>
              <a:t>두 번째 멀티 헤드 어텐션은 인코더의 출력을 사용하는 크로스 어텐션</a:t>
            </a:r>
            <a:endParaRPr lang="en-US" altLang="ko-KR"/>
          </a:p>
          <a:p>
            <a:pPr lvl="2"/>
            <a:r>
              <a:rPr lang="ko-KR" altLang="en-US"/>
              <a:t>인코더의 출력은 키와 값으로 전달되고</a:t>
            </a:r>
            <a:r>
              <a:rPr lang="en-US" altLang="ko-KR"/>
              <a:t>, </a:t>
            </a:r>
            <a:r>
              <a:rPr lang="ko-KR" altLang="en-US"/>
              <a:t>디코더의 벡터를 쿼리로 사용하여 어텐션을 계산</a:t>
            </a:r>
            <a:endParaRPr lang="en-US" altLang="ko-KR"/>
          </a:p>
          <a:p>
            <a:pPr lvl="2"/>
            <a:r>
              <a:rPr lang="ko-KR" altLang="en-US"/>
              <a:t>그다음은 역시 동일하게 드롭아웃</a:t>
            </a:r>
            <a:r>
              <a:rPr lang="en-US" altLang="ko-KR"/>
              <a:t>, </a:t>
            </a:r>
            <a:r>
              <a:rPr lang="ko-KR" altLang="en-US"/>
              <a:t>잔차 연결</a:t>
            </a:r>
            <a:r>
              <a:rPr lang="en-US" altLang="ko-KR"/>
              <a:t>, </a:t>
            </a:r>
            <a:r>
              <a:rPr lang="ko-KR" altLang="en-US"/>
              <a:t>층 정규화가 등장</a:t>
            </a:r>
            <a:endParaRPr lang="en-US" altLang="ko-KR"/>
          </a:p>
          <a:p>
            <a:pPr lvl="2"/>
            <a:r>
              <a:rPr lang="ko-KR" altLang="en-US"/>
              <a:t>디코더의 출력 크기도 입력과 동일하게</a:t>
            </a:r>
            <a:r>
              <a:rPr lang="en-US" altLang="ko-KR"/>
              <a:t>(768,)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66E81D1-71FA-A6C8-89D9-0DBC6D72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7D9F27-B323-33C7-2C4E-4879D5E1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D37C20A-FC56-3553-A883-10C5AA6473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35369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31D0-FBC0-05B1-D09B-7DE279711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9A60776-2ED9-7375-3251-8012E8A7F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ko-KR" altLang="en-US"/>
              <a:t>허깅페이스</a:t>
            </a:r>
            <a:r>
              <a:rPr lang="en-US" altLang="ko-KR"/>
              <a:t>(HuggingFace)</a:t>
            </a:r>
            <a:r>
              <a:rPr lang="ko-KR" altLang="en-US"/>
              <a:t>의 </a:t>
            </a:r>
            <a:r>
              <a:rPr lang="en-US" altLang="ko-KR"/>
              <a:t>transformers </a:t>
            </a:r>
            <a:r>
              <a:rPr lang="ko-KR" altLang="en-US"/>
              <a:t>패키지</a:t>
            </a:r>
          </a:p>
          <a:p>
            <a:pPr lvl="2"/>
            <a:r>
              <a:rPr lang="ko-KR" altLang="en-US"/>
              <a:t>허깅페이스는 트랜스포머 기반의 오픈소스 모델을 공유</a:t>
            </a:r>
            <a:endParaRPr lang="en-US" altLang="ko-KR"/>
          </a:p>
          <a:p>
            <a:pPr lvl="2"/>
            <a:r>
              <a:rPr lang="en-US" altLang="ko-KR"/>
              <a:t>transformers </a:t>
            </a:r>
            <a:r>
              <a:rPr lang="ko-KR" altLang="en-US"/>
              <a:t>패키지를 사용하면 허깅페이스에서 공유되는 사전 훈련된 오픈소스 </a:t>
            </a:r>
            <a:r>
              <a:rPr lang="en-US" altLang="ko-KR"/>
              <a:t>LLM</a:t>
            </a:r>
            <a:r>
              <a:rPr lang="ko-KR" altLang="en-US"/>
              <a:t>을 쉽게 로드하여 </a:t>
            </a:r>
            <a:br>
              <a:rPr lang="en-US" altLang="ko-KR"/>
            </a:br>
            <a:r>
              <a:rPr lang="ko-KR" altLang="en-US"/>
              <a:t>사용할 수 있고</a:t>
            </a:r>
            <a:r>
              <a:rPr lang="en-US" altLang="ko-KR"/>
              <a:t>, </a:t>
            </a:r>
            <a:r>
              <a:rPr lang="ko-KR" altLang="en-US"/>
              <a:t>직접 미세 튜닝한 모델도 허깅페이스를 통해 공유할 수 있음</a:t>
            </a:r>
            <a:endParaRPr lang="en-US" altLang="ko-KR"/>
          </a:p>
          <a:p>
            <a:pPr lvl="2"/>
            <a:r>
              <a:rPr lang="ko-KR" altLang="en-US"/>
              <a:t>허깅페이스는 </a:t>
            </a:r>
            <a:r>
              <a:rPr lang="en-US" altLang="ko-KR"/>
              <a:t>LLM</a:t>
            </a:r>
            <a:r>
              <a:rPr lang="ko-KR" altLang="en-US"/>
              <a:t>의 개발에 필요한 다양한 패키지를 계속 개발하여 공개</a:t>
            </a:r>
            <a:endParaRPr lang="en-US" altLang="ko-KR"/>
          </a:p>
          <a:p>
            <a:pPr lvl="2"/>
            <a:r>
              <a:rPr lang="ko-KR" altLang="en-US"/>
              <a:t>또한 모델뿐만 아니라 데이터셋과 교육 자료도 풍부 </a:t>
            </a:r>
            <a:endParaRPr lang="en-US" altLang="ko-KR"/>
          </a:p>
          <a:p>
            <a:pPr lvl="2"/>
            <a:r>
              <a:rPr lang="ko-KR" altLang="en-US"/>
              <a:t>트랜스포머 기반 </a:t>
            </a:r>
            <a:r>
              <a:rPr lang="en-US" altLang="ko-KR"/>
              <a:t>LLM </a:t>
            </a:r>
            <a:r>
              <a:rPr lang="ko-KR" altLang="en-US"/>
              <a:t>모델을 넘어서 컴퓨터 비전과 오디오 등 다른 분야의 모델도 제공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8455040-749A-7228-A0F4-E1AB8F4A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3B9AA0-DE03-0F67-7401-F5BFD7BF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546C84F-C6F7-0AEA-4C19-A3444DBA2C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57692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8F551-39E6-F148-01E9-582E36C3A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8465A9-621C-F9B0-BC6A-CDF6977E7C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ko-KR" altLang="en-US"/>
              <a:t>구글 코랩의 </a:t>
            </a:r>
            <a:r>
              <a:rPr lang="en-US" altLang="ko-KR"/>
              <a:t>transformers </a:t>
            </a:r>
            <a:r>
              <a:rPr lang="ko-KR" altLang="en-US"/>
              <a:t>패키지에서 </a:t>
            </a:r>
            <a:r>
              <a:rPr lang="en-US" altLang="ko-KR"/>
              <a:t>pipeline ( ) </a:t>
            </a:r>
            <a:r>
              <a:rPr lang="ko-KR" altLang="en-US"/>
              <a:t>함수를 로드하여 텍스트 요약을 위한 </a:t>
            </a:r>
            <a:br>
              <a:rPr lang="en-US" altLang="ko-KR"/>
            </a:br>
            <a:r>
              <a:rPr lang="ko-KR" altLang="en-US"/>
              <a:t>파이프라인을 준비</a:t>
            </a:r>
            <a:endParaRPr lang="en-US" altLang="ko-KR"/>
          </a:p>
          <a:p>
            <a:pPr lvl="2"/>
            <a:r>
              <a:rPr lang="ko-KR" altLang="en-US"/>
              <a:t>만약 로컬 컴퓨터에서 코드를 실행한다면 다음 명령으로 </a:t>
            </a:r>
            <a:r>
              <a:rPr lang="en-US" altLang="ko-KR"/>
              <a:t>transformers </a:t>
            </a:r>
            <a:r>
              <a:rPr lang="ko-KR" altLang="en-US"/>
              <a:t>패키지를 먼저 설치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F8EDE4-51A5-D10B-531B-094F854E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(19)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6D0281-DA05-BA36-99E9-66DDDD24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C049915-2090-C5AF-63C9-1B7C910FA9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DD337A3-4D0C-0D9E-6253-E1EC96789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23676"/>
              </p:ext>
            </p:extLst>
          </p:nvPr>
        </p:nvGraphicFramePr>
        <p:xfrm>
          <a:off x="1631950" y="2386013"/>
          <a:ext cx="4087749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74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!pip install transformers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958EF0D-4A9C-AA08-A021-E6E583FD7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11649"/>
              </p:ext>
            </p:extLst>
          </p:nvPr>
        </p:nvGraphicFramePr>
        <p:xfrm>
          <a:off x="1631950" y="2889250"/>
          <a:ext cx="5969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90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transformers import pipeline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pipe = pipeline(task='summarization', device=0)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No model was supplied, defaulted to sshleifer/distilbart-cnn-12-6 and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revision a4f8f3e (https://huggingface.co/sshleifer/distilbart-cnn-12-6).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Using a pipeline without specifying a model name and revision in production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is not recommended.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309B078-54D0-6A36-1283-865B490D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4886007"/>
            <a:ext cx="7181850" cy="161313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4A8E6C-425E-8ECF-0BF0-B7E35D8EB180}"/>
              </a:ext>
            </a:extLst>
          </p:cNvPr>
          <p:cNvCxnSpPr/>
          <p:nvPr/>
        </p:nvCxnSpPr>
        <p:spPr>
          <a:xfrm>
            <a:off x="7886700" y="3676650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19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ED1A3-A435-7FC3-2EE3-D29EFEE76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4212362-5DAD-B8CA-9102-0E0E3F691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en-US" altLang="ko-KR"/>
              <a:t>pipeline ( 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허깅페이스에 있는 </a:t>
            </a:r>
            <a:r>
              <a:rPr lang="en-US" altLang="ko-KR"/>
              <a:t>LLM</a:t>
            </a:r>
            <a:r>
              <a:rPr lang="ko-KR" altLang="en-US"/>
              <a:t>을 사용하기 위해 수행할 몇 가지 단계를 한 번에 실행할 수 있어 매우 편리</a:t>
            </a:r>
            <a:endParaRPr lang="en-US" altLang="ko-KR"/>
          </a:p>
          <a:p>
            <a:pPr lvl="2"/>
            <a:r>
              <a:rPr lang="ko-KR" altLang="en-US"/>
              <a:t>함수의 매개변수</a:t>
            </a:r>
            <a:endParaRPr lang="en-US" altLang="ko-KR"/>
          </a:p>
          <a:p>
            <a:pPr lvl="3"/>
            <a:r>
              <a:rPr lang="en-US" altLang="ko-KR"/>
              <a:t>task - </a:t>
            </a:r>
            <a:r>
              <a:rPr lang="ko-KR" altLang="en-US"/>
              <a:t>기본이 되는 매개변수</a:t>
            </a:r>
            <a:r>
              <a:rPr lang="en-US" altLang="ko-KR"/>
              <a:t>,</a:t>
            </a:r>
            <a:r>
              <a:rPr lang="ko-KR" altLang="en-US"/>
              <a:t> 수행할 작업의 종류를 지정</a:t>
            </a:r>
            <a:br>
              <a:rPr lang="en-US" altLang="ko-KR"/>
            </a:br>
            <a:r>
              <a:rPr lang="ko-KR" altLang="en-US"/>
              <a:t>앞의 코드에서는 요약 작업을 위해 ‘</a:t>
            </a:r>
            <a:r>
              <a:rPr lang="en-US" altLang="ko-KR"/>
              <a:t>summarization’</a:t>
            </a:r>
            <a:r>
              <a:rPr lang="ko-KR" altLang="en-US"/>
              <a:t>으로 지정</a:t>
            </a:r>
            <a:br>
              <a:rPr lang="en-US" altLang="ko-KR"/>
            </a:br>
            <a:r>
              <a:rPr lang="en-US" altLang="ko-KR"/>
              <a:t>task </a:t>
            </a:r>
            <a:r>
              <a:rPr lang="ko-KR" altLang="en-US"/>
              <a:t>매개변수에 지정할 수 있는 옵션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en-US"/>
              <a:t>텍스트 분류를 위한 ‘</a:t>
            </a:r>
            <a:r>
              <a:rPr lang="en-US" altLang="ko-KR"/>
              <a:t>text-classification’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en-US"/>
              <a:t>텍스트 생성을 위한 ‘</a:t>
            </a:r>
            <a:r>
              <a:rPr lang="en-US" altLang="ko-KR"/>
              <a:t>text-generation’</a:t>
            </a:r>
            <a:br>
              <a:rPr lang="en-US" altLang="ko-KR"/>
            </a:br>
            <a:r>
              <a:rPr lang="en-US" altLang="ko-KR"/>
              <a:t>      </a:t>
            </a:r>
            <a:r>
              <a:rPr lang="ko-KR" altLang="en-US"/>
              <a:t>번역을 위한 ‘</a:t>
            </a:r>
            <a:r>
              <a:rPr lang="en-US" altLang="ko-KR"/>
              <a:t>translation’ </a:t>
            </a:r>
            <a:r>
              <a:rPr lang="ko-KR" altLang="en-US"/>
              <a:t>등</a:t>
            </a:r>
            <a:endParaRPr lang="en-US" altLang="ko-KR"/>
          </a:p>
          <a:p>
            <a:pPr lvl="3"/>
            <a:r>
              <a:rPr lang="en-US" altLang="ko-KR"/>
              <a:t>device - GPU</a:t>
            </a:r>
            <a:r>
              <a:rPr lang="ko-KR" altLang="en-US"/>
              <a:t> 사용</a:t>
            </a:r>
            <a:br>
              <a:rPr lang="en-US" altLang="ko-KR"/>
            </a:br>
            <a:r>
              <a:rPr lang="ko-KR" altLang="en-US"/>
              <a:t>이 장에서는 코랩의 </a:t>
            </a:r>
            <a:r>
              <a:rPr lang="en-US" altLang="ko-KR"/>
              <a:t>T4 GPU </a:t>
            </a:r>
            <a:r>
              <a:rPr lang="ko-KR" altLang="en-US"/>
              <a:t>하나를 사용한다고 가정하므로 </a:t>
            </a:r>
            <a:r>
              <a:rPr lang="en-US" altLang="ko-KR"/>
              <a:t>device=0</a:t>
            </a:r>
            <a:r>
              <a:rPr lang="ko-KR" altLang="en-US"/>
              <a:t>으로 지정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32CD89-A6A4-8279-051D-F5A54AFE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388145-FD3B-473B-F887-EA98441D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DCC1064-7459-2545-F369-2FF1D5E6CF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E0FE9804-82E8-C1C4-A7FF-36FB6DBCA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37433"/>
              </p:ext>
            </p:extLst>
          </p:nvPr>
        </p:nvGraphicFramePr>
        <p:xfrm>
          <a:off x="1631950" y="4738688"/>
          <a:ext cx="49974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74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pipe = pipeline(task='summarization’,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model='sshleifer/distilbart-cnn-12-6', device=0)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650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F1D8A-1D57-54DD-6AF4-81C2FE72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928A062-AB76-DD0A-B3C5-3C702D13B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ko-KR" altLang="en-US"/>
              <a:t>모델 이름은 허깅페이스 웹사이트의 경로를 나타냄</a:t>
            </a:r>
            <a:endParaRPr lang="en-US" altLang="ko-KR"/>
          </a:p>
          <a:p>
            <a:pPr lvl="2"/>
            <a:r>
              <a:rPr lang="ko-KR" altLang="en-US"/>
              <a:t>따라서 다음처럼 </a:t>
            </a:r>
            <a:r>
              <a:rPr lang="en-US" altLang="ko-KR"/>
              <a:t>https://huggingface.co/sshleifer/distilbart-cnn-12-6</a:t>
            </a:r>
            <a:r>
              <a:rPr lang="ko-KR" altLang="en-US"/>
              <a:t>에 접속하면 이 모델에 대한 </a:t>
            </a:r>
            <a:br>
              <a:rPr lang="en-US" altLang="ko-KR"/>
            </a:br>
            <a:r>
              <a:rPr lang="ko-KR" altLang="en-US"/>
              <a:t>상세 내용을 확인</a:t>
            </a:r>
            <a:endParaRPr lang="en-US" altLang="ko-KR"/>
          </a:p>
          <a:p>
            <a:pPr lvl="2"/>
            <a:r>
              <a:rPr lang="ko-KR" altLang="en-US"/>
              <a:t>반대로 허깅페이스 웹사이트에서 찾은 어떤 모델을 </a:t>
            </a:r>
            <a:r>
              <a:rPr lang="en-US" altLang="ko-KR"/>
              <a:t>pipeline ( ) </a:t>
            </a:r>
            <a:r>
              <a:rPr lang="ko-KR" altLang="en-US"/>
              <a:t>함수로 로드하고 싶다면 </a:t>
            </a:r>
            <a:r>
              <a:rPr lang="en-US" altLang="ko-KR"/>
              <a:t>URL</a:t>
            </a:r>
            <a:r>
              <a:rPr lang="ko-KR" altLang="en-US"/>
              <a:t>에서 </a:t>
            </a:r>
            <a:r>
              <a:rPr lang="en-US" altLang="ko-KR"/>
              <a:t>https://huggingface.co/ </a:t>
            </a:r>
            <a:r>
              <a:rPr lang="ko-KR" altLang="en-US"/>
              <a:t>다음에 나오는 경로를 </a:t>
            </a:r>
            <a:r>
              <a:rPr lang="en-US" altLang="ko-KR"/>
              <a:t>model </a:t>
            </a:r>
            <a:r>
              <a:rPr lang="ko-KR" altLang="en-US"/>
              <a:t>매개변수에 지정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3E58388-27E9-2239-92B9-A3CAE9E0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392F0A-FB0E-305B-7B10-FB265EAB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BC31BD8-FFB1-D04A-897E-26BCFAAEC0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233651-7639-328E-002D-BF10DF63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3118574"/>
            <a:ext cx="5904288" cy="326082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92602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75F20-0949-6E78-1A65-7E4798703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3259AF3-6A4A-D6D8-D350-20FAC0DF3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en-US" altLang="ko-KR"/>
              <a:t>pipe </a:t>
            </a:r>
            <a:r>
              <a:rPr lang="ko-KR" altLang="en-US"/>
              <a:t>객체로 텍스트를 요약하려면 </a:t>
            </a:r>
            <a:r>
              <a:rPr lang="en-US" altLang="ko-KR"/>
              <a:t>8</a:t>
            </a:r>
            <a:r>
              <a:rPr lang="ko-KR" altLang="en-US"/>
              <a:t>장에서 해보았던 것처럼 이 객체를 마치 함수처럼 호출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반 고흐에 관한 위키백과 텍스트를 요약</a:t>
            </a:r>
            <a:endParaRPr lang="en-US" altLang="ko-KR"/>
          </a:p>
          <a:p>
            <a:pPr lvl="2"/>
            <a:r>
              <a:rPr lang="en-US" altLang="ko-KR"/>
              <a:t>BART </a:t>
            </a:r>
            <a:r>
              <a:rPr lang="ko-KR" altLang="en-US"/>
              <a:t>모델은 </a:t>
            </a:r>
            <a:r>
              <a:rPr lang="en-US" altLang="ko-KR"/>
              <a:t>CNN </a:t>
            </a:r>
            <a:r>
              <a:rPr lang="ko-KR" altLang="en-US"/>
              <a:t>텍스트 데이터셋에서 미세 튜닝된 모델</a:t>
            </a:r>
            <a:endParaRPr lang="en-US" altLang="ko-KR"/>
          </a:p>
          <a:p>
            <a:pPr lvl="2"/>
            <a:r>
              <a:rPr lang="ko-KR" altLang="en-US"/>
              <a:t>이 모델은 텍스트를 </a:t>
            </a:r>
            <a:r>
              <a:rPr lang="en-US" altLang="ko-KR"/>
              <a:t>56~142</a:t>
            </a:r>
            <a:r>
              <a:rPr lang="ko-KR" altLang="en-US"/>
              <a:t>자 사이의 길이로 요약</a:t>
            </a:r>
            <a:br>
              <a:rPr lang="en-US" altLang="ko-KR"/>
            </a:br>
            <a:r>
              <a:rPr lang="ko-KR" altLang="en-US"/>
              <a:t>만약 이 두 값의 범위를 바꾸고 싶다면 각각 </a:t>
            </a:r>
            <a:r>
              <a:rPr lang="en-US" altLang="ko-KR"/>
              <a:t>min_length</a:t>
            </a:r>
            <a:r>
              <a:rPr lang="ko-KR" altLang="en-US"/>
              <a:t>와 </a:t>
            </a:r>
            <a:r>
              <a:rPr lang="en-US" altLang="ko-KR"/>
              <a:t>max_length </a:t>
            </a:r>
            <a:r>
              <a:rPr lang="ko-KR" altLang="en-US"/>
              <a:t>매개변수를 사용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9E0019-E94F-4315-4436-5D102C63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BFCAE-2844-FAF8-3269-90804E4C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E066D60-B538-51F6-9EAE-AF7AFFDB5A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44DA547-4982-AF98-17BE-0AB98FAB0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94275"/>
              </p:ext>
            </p:extLst>
          </p:nvPr>
        </p:nvGraphicFramePr>
        <p:xfrm>
          <a:off x="1631950" y="3096414"/>
          <a:ext cx="70548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48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sample_text = """Vincent Willem van Gogh was a Dutch Post-Impressionist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painter who is among the most famous and influential figures in the history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of Western art. In just over a decade, he created approximately 2100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artworks, including around 860 oil paintings, most of them in the last two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years of his life. His oeuvre includes landscapes, still lifes, portraits,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Van Gogh's paintings, The Red Vineyard, was sold.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"""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pipe(sample_text)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6D0E451-64C5-4A0F-1DCA-12B2A48BDEB5}"/>
              </a:ext>
            </a:extLst>
          </p:cNvPr>
          <p:cNvCxnSpPr/>
          <p:nvPr/>
        </p:nvCxnSpPr>
        <p:spPr>
          <a:xfrm>
            <a:off x="8858250" y="3981450"/>
            <a:ext cx="352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B5C756-6A09-65B7-8E1C-AA05E0DDBAD6}"/>
              </a:ext>
            </a:extLst>
          </p:cNvPr>
          <p:cNvSpPr txBox="1"/>
          <p:nvPr/>
        </p:nvSpPr>
        <p:spPr>
          <a:xfrm>
            <a:off x="2612133" y="5204704"/>
            <a:ext cx="7642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[{'summary_text': " Vincent Willem van Gogh was a Dutch Post-Impressionist</a:t>
            </a:r>
          </a:p>
          <a:p>
            <a:r>
              <a:rPr lang="en-US" altLang="ko-KR"/>
              <a:t>painter . His oeuvre includes landscapes, still lifes, portraits and selfportraits</a:t>
            </a:r>
          </a:p>
          <a:p>
            <a:r>
              <a:rPr lang="en-US" altLang="ko-KR"/>
              <a:t>. Van Gogh's work was beginning to gain critical attention before</a:t>
            </a:r>
          </a:p>
          <a:p>
            <a:r>
              <a:rPr lang="en-US" altLang="ko-KR"/>
              <a:t>he died from a self-inflicted gunshot at age 37 ."}]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08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A330-2008-4763-B892-DA0AFC4C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202CBA1-E0AD-B5CB-B3B4-8BE17F43E1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en-US" altLang="ko-KR"/>
              <a:t>sshleifer/distilbart-cnn-12-6 </a:t>
            </a:r>
            <a:r>
              <a:rPr lang="ko-KR" altLang="en-US"/>
              <a:t>모델은 영어 데이터셋에서 훈련되었기 때문에 한글과 같은 다국어를 </a:t>
            </a:r>
            <a:br>
              <a:rPr lang="en-US" altLang="ko-KR"/>
            </a:br>
            <a:r>
              <a:rPr lang="ko-KR" altLang="en-US"/>
              <a:t>지원하지 못함</a:t>
            </a:r>
            <a:endParaRPr lang="en-US" altLang="ko-KR"/>
          </a:p>
          <a:p>
            <a:pPr lvl="1"/>
            <a:r>
              <a:rPr lang="en-US" altLang="ko-KR"/>
              <a:t>BART </a:t>
            </a:r>
            <a:r>
              <a:rPr lang="ko-KR" altLang="en-US"/>
              <a:t>베이스 모델을 사용해 한글 데이터셋에서 미세 튜닝한 다른 모델을 허깅페이스에서 찾기</a:t>
            </a:r>
            <a:endParaRPr lang="en-US" altLang="ko-KR"/>
          </a:p>
          <a:p>
            <a:pPr lvl="2"/>
            <a:r>
              <a:rPr lang="ko-KR" altLang="en-US"/>
              <a:t>허깅페이스 웹사이트에서 맨 위쪽 </a:t>
            </a:r>
            <a:r>
              <a:rPr lang="en-US" altLang="ko-KR"/>
              <a:t>Models</a:t>
            </a:r>
            <a:r>
              <a:rPr lang="ko-KR" altLang="en-US"/>
              <a:t>를 클릭</a:t>
            </a:r>
            <a:r>
              <a:rPr lang="en-US" altLang="ko-KR"/>
              <a:t>(https://huggingface.co/models)</a:t>
            </a:r>
          </a:p>
          <a:p>
            <a:pPr lvl="2"/>
            <a:r>
              <a:rPr lang="ko-KR" altLang="en-US"/>
              <a:t>검색어로 </a:t>
            </a:r>
            <a:r>
              <a:rPr lang="en-US" altLang="ko-KR"/>
              <a:t>kobart</a:t>
            </a:r>
            <a:r>
              <a:rPr lang="ko-KR" altLang="en-US"/>
              <a:t>를 입력</a:t>
            </a:r>
            <a:endParaRPr lang="en-US" altLang="ko-KR"/>
          </a:p>
          <a:p>
            <a:pPr lvl="2"/>
            <a:r>
              <a:rPr lang="en-US" altLang="ko-KR"/>
              <a:t>KoBART</a:t>
            </a:r>
            <a:r>
              <a:rPr lang="ko-KR" altLang="en-US"/>
              <a:t>는 </a:t>
            </a:r>
            <a:r>
              <a:rPr lang="en-US" altLang="ko-KR"/>
              <a:t>SKT</a:t>
            </a:r>
            <a:r>
              <a:rPr lang="ko-KR" altLang="en-US"/>
              <a:t>에서 만든 </a:t>
            </a:r>
            <a:r>
              <a:rPr lang="en-US" altLang="ko-KR"/>
              <a:t>BART</a:t>
            </a:r>
            <a:r>
              <a:rPr lang="ko-KR" altLang="en-US"/>
              <a:t>기반의 한국어 인코더</a:t>
            </a:r>
            <a:r>
              <a:rPr lang="en-US" altLang="ko-KR"/>
              <a:t>-</a:t>
            </a:r>
            <a:r>
              <a:rPr lang="ko-KR" altLang="en-US"/>
              <a:t>디코더 모델</a:t>
            </a:r>
            <a:r>
              <a:rPr lang="en-US" altLang="ko-KR"/>
              <a:t>(https://github.com/SKT-AI/KoBART)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BF322A-B9D7-D930-AFA5-91F043A2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49BCA4-7C53-C2DE-2B0F-400C8774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813DB49-D616-1349-A165-B19845FE9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410400-D30D-303E-3A01-AACD812C87FC}"/>
              </a:ext>
            </a:extLst>
          </p:cNvPr>
          <p:cNvGrpSpPr/>
          <p:nvPr/>
        </p:nvGrpSpPr>
        <p:grpSpPr>
          <a:xfrm>
            <a:off x="1968725" y="3497890"/>
            <a:ext cx="8254550" cy="2690961"/>
            <a:chOff x="1968725" y="3497890"/>
            <a:chExt cx="8254550" cy="26909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54F195-C484-5B5D-1CE3-B169A1737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42814"/>
            <a:stretch/>
          </p:blipFill>
          <p:spPr>
            <a:xfrm>
              <a:off x="1968725" y="3497890"/>
              <a:ext cx="8254550" cy="2655260"/>
            </a:xfrm>
            <a:prstGeom prst="rect">
              <a:avLst/>
            </a:prstGeom>
          </p:spPr>
        </p:pic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03076772-C5A7-78EF-86CE-772D05B137FE}"/>
                </a:ext>
              </a:extLst>
            </p:cNvPr>
            <p:cNvGrpSpPr/>
            <p:nvPr/>
          </p:nvGrpSpPr>
          <p:grpSpPr>
            <a:xfrm>
              <a:off x="1968725" y="6082806"/>
              <a:ext cx="8254550" cy="106045"/>
              <a:chOff x="1876857" y="5902303"/>
              <a:chExt cx="8381561" cy="270919"/>
            </a:xfrm>
          </p:grpSpPr>
          <p:sp>
            <p:nvSpPr>
              <p:cNvPr id="12" name="Wave 20">
                <a:extLst>
                  <a:ext uri="{FF2B5EF4-FFF2-40B4-BE49-F238E27FC236}">
                    <a16:creationId xmlns:a16="http://schemas.microsoft.com/office/drawing/2014/main" id="{6973BA99-97A8-9D64-BDF1-73FD7E43937B}"/>
                  </a:ext>
                </a:extLst>
              </p:cNvPr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Wave 21">
                <a:extLst>
                  <a:ext uri="{FF2B5EF4-FFF2-40B4-BE49-F238E27FC236}">
                    <a16:creationId xmlns:a16="http://schemas.microsoft.com/office/drawing/2014/main" id="{B55CFC0D-5B4A-06D6-9DD7-01ACD1C89115}"/>
                  </a:ext>
                </a:extLst>
              </p:cNvPr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Wave 22">
                <a:extLst>
                  <a:ext uri="{FF2B5EF4-FFF2-40B4-BE49-F238E27FC236}">
                    <a16:creationId xmlns:a16="http://schemas.microsoft.com/office/drawing/2014/main" id="{16340063-EF12-87EC-510F-5547FE7CB630}"/>
                  </a:ext>
                </a:extLst>
              </p:cNvPr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Wave 23">
                <a:extLst>
                  <a:ext uri="{FF2B5EF4-FFF2-40B4-BE49-F238E27FC236}">
                    <a16:creationId xmlns:a16="http://schemas.microsoft.com/office/drawing/2014/main" id="{04063896-ABE3-2091-4EE5-D0D416B4E2B2}"/>
                  </a:ext>
                </a:extLst>
              </p:cNvPr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Wave 24">
                <a:extLst>
                  <a:ext uri="{FF2B5EF4-FFF2-40B4-BE49-F238E27FC236}">
                    <a16:creationId xmlns:a16="http://schemas.microsoft.com/office/drawing/2014/main" id="{28E49B64-B910-3EDF-C841-DEF2B718887B}"/>
                  </a:ext>
                </a:extLst>
              </p:cNvPr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Wave 25">
                <a:extLst>
                  <a:ext uri="{FF2B5EF4-FFF2-40B4-BE49-F238E27FC236}">
                    <a16:creationId xmlns:a16="http://schemas.microsoft.com/office/drawing/2014/main" id="{1E4FFE0B-1D50-FB1E-60B6-F9D8096E7366}"/>
                  </a:ext>
                </a:extLst>
              </p:cNvPr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Wave 26">
                <a:extLst>
                  <a:ext uri="{FF2B5EF4-FFF2-40B4-BE49-F238E27FC236}">
                    <a16:creationId xmlns:a16="http://schemas.microsoft.com/office/drawing/2014/main" id="{B9EAF1D3-B945-6D4F-17A1-C277BB8E7ABE}"/>
                  </a:ext>
                </a:extLst>
              </p:cNvPr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Wave 27">
                <a:extLst>
                  <a:ext uri="{FF2B5EF4-FFF2-40B4-BE49-F238E27FC236}">
                    <a16:creationId xmlns:a16="http://schemas.microsoft.com/office/drawing/2014/main" id="{6F2B7698-0384-4F30-395E-4F553679C299}"/>
                  </a:ext>
                </a:extLst>
              </p:cNvPr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622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75" y="2457887"/>
            <a:ext cx="10267121" cy="993592"/>
          </a:xfrm>
        </p:spPr>
        <p:txBody>
          <a:bodyPr/>
          <a:lstStyle/>
          <a:p>
            <a:r>
              <a:rPr lang="ko-Kore-KR" sz="3600" b="1">
                <a:cs typeface="+mj-cs"/>
              </a:rPr>
              <a:t>CHAPTER </a:t>
            </a:r>
            <a:r>
              <a:rPr lang="en-US" altLang="ko-KR" sz="3600" b="1">
                <a:cs typeface="+mj-cs"/>
              </a:rPr>
              <a:t>10 </a:t>
            </a:r>
            <a:r>
              <a:rPr lang="ko-KR" altLang="en-US" sz="3600" b="1"/>
              <a:t>언어 모델을 위한 신경망</a:t>
            </a:r>
            <a:endParaRPr lang="ko-KR" altLang="en-US" sz="3600" b="1" dirty="0"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51409" y="3496637"/>
            <a:ext cx="10889182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어텐션 메커니즘과 트랜스포머에 대해 배웁니다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트랜스포머로 상품 설명 요약하기를 학습합니다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대규모 언어 모델로 텍스트 생성하기를 익힙니다</a:t>
            </a:r>
            <a:r>
              <a:rPr lang="en-US" altLang="ko-KR" sz="160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455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B4F80-D7F2-53EB-81CC-02B08985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8138F8D-9490-E722-4896-58AD7B4D30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허깅페이스로 </a:t>
            </a:r>
            <a:r>
              <a:rPr lang="en-US" altLang="ko-KR"/>
              <a:t>KoBART </a:t>
            </a:r>
            <a:r>
              <a:rPr lang="ko-KR" altLang="en-US"/>
              <a:t>모델 로드하기</a:t>
            </a:r>
            <a:endParaRPr lang="en-US" altLang="ko-KR"/>
          </a:p>
          <a:p>
            <a:pPr lvl="1"/>
            <a:r>
              <a:rPr lang="en-US" altLang="ko-KR"/>
              <a:t>KoBART</a:t>
            </a:r>
            <a:r>
              <a:rPr lang="ko-KR" altLang="en-US"/>
              <a:t>를 요약 작업에 맞춰 미세 튜닝한 모델 중 비교적 최근에 업데이트된 </a:t>
            </a:r>
            <a:br>
              <a:rPr lang="en-US" altLang="ko-KR"/>
            </a:br>
            <a:r>
              <a:rPr lang="en-US" altLang="ko-KR"/>
              <a:t>EbanLee/kobart-summary-v3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요약할 텍스트로는 </a:t>
            </a:r>
            <a:r>
              <a:rPr lang="en-US" altLang="ko-KR"/>
              <a:t>『</a:t>
            </a:r>
            <a:r>
              <a:rPr lang="ko-KR" altLang="en-US"/>
              <a:t>혼자 공부하는 데이터 분석 </a:t>
            </a:r>
            <a:r>
              <a:rPr lang="en-US" altLang="ko-KR"/>
              <a:t>with </a:t>
            </a:r>
            <a:r>
              <a:rPr lang="ko-KR" altLang="en-US"/>
              <a:t>파이썬</a:t>
            </a:r>
            <a:r>
              <a:rPr lang="en-US" altLang="ko-KR"/>
              <a:t>』</a:t>
            </a:r>
            <a:r>
              <a:rPr lang="ko-KR" altLang="en-US"/>
              <a:t>의 도서 소개를 사용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1147D18-5A76-E743-2379-989DAD0E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A90635-B0D2-F100-2180-3522CE22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292900B-8A95-B883-0C60-C39B65979F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9C7AF6C9-76B8-BAE4-1415-00510CF9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24036"/>
              </p:ext>
            </p:extLst>
          </p:nvPr>
        </p:nvGraphicFramePr>
        <p:xfrm>
          <a:off x="1631950" y="2001039"/>
          <a:ext cx="530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22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kobart = pipeline(task='summarization’,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model='EbanLee/kobart-summary-v3', device=0)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19FAA13C-F492-791B-E324-D8A40441B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56098"/>
              </p:ext>
            </p:extLst>
          </p:nvPr>
        </p:nvGraphicFramePr>
        <p:xfrm>
          <a:off x="1631950" y="3158979"/>
          <a:ext cx="78359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ko_text = """</a:t>
                      </a:r>
                    </a:p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하나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, ‘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입문자 맞춤형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단계 구성’을 따라가며 체계적으로 반복하는 탄탄한 학습 설계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!</a:t>
                      </a:r>
                    </a:p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 책은 데이터 분석의 핵심 내용을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단계에 걸쳐 반복 학습하면서 자연스럽게 머릿속에 기억되</a:t>
                      </a:r>
                    </a:p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도록 구성했습니다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 [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핵심 키워드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시작하기 전에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에서 각 절의 주제에 대한 대표 개념을 워</a:t>
                      </a:r>
                    </a:p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밍업하고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이론과 실습을 거쳐 마무리에서는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핵심 포인트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확인 문제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로 한번에 복습합니다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"""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kobart(ko_text)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03D526-38CC-0B55-ACFA-78D38D5BD86B}"/>
              </a:ext>
            </a:extLst>
          </p:cNvPr>
          <p:cNvCxnSpPr/>
          <p:nvPr/>
        </p:nvCxnSpPr>
        <p:spPr>
          <a:xfrm>
            <a:off x="9753600" y="38608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33667D-D1C4-47E9-B1A7-D9B860BF9136}"/>
              </a:ext>
            </a:extLst>
          </p:cNvPr>
          <p:cNvSpPr txBox="1"/>
          <p:nvPr/>
        </p:nvSpPr>
        <p:spPr>
          <a:xfrm>
            <a:off x="1952625" y="4822877"/>
            <a:ext cx="87915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[{'summary_text': ‘</a:t>
            </a:r>
            <a:r>
              <a:rPr lang="ko-KR" altLang="en-US" sz="1400"/>
              <a:t>이 책은 데이터 분석의 핵심 내용을 </a:t>
            </a:r>
            <a:r>
              <a:rPr lang="en-US" altLang="ko-KR" sz="1400"/>
              <a:t>7</a:t>
            </a:r>
            <a:r>
              <a:rPr lang="ko-KR" altLang="en-US" sz="1400"/>
              <a:t>단계에 걸쳐 반복 학습하면서 머릿속에 기</a:t>
            </a:r>
          </a:p>
          <a:p>
            <a:r>
              <a:rPr lang="ko-KR" altLang="en-US" sz="1400"/>
              <a:t>억되도록 구성했습니다</a:t>
            </a:r>
            <a:r>
              <a:rPr lang="en-US" altLang="ko-KR" sz="1400"/>
              <a:t>. </a:t>
            </a:r>
            <a:r>
              <a:rPr lang="ko-KR" altLang="en-US" sz="1400"/>
              <a:t>독자 공부할 수 있는 커리큘럼을 그대로 믿고 끝까지 따라가다 보면 데이터 분석</a:t>
            </a:r>
          </a:p>
          <a:p>
            <a:r>
              <a:rPr lang="ko-KR" altLang="en-US" sz="1400"/>
              <a:t>공부가 난생 처음인 입문자도 무리 없이 책을 끝까지 마칠 수 있습니다</a:t>
            </a:r>
            <a:r>
              <a:rPr lang="en-US" altLang="ko-KR" sz="1400"/>
              <a:t>. </a:t>
            </a:r>
            <a:r>
              <a:rPr lang="ko-KR" altLang="en-US" sz="1400"/>
              <a:t>현장감 넘치는 스토리를 통해 데이</a:t>
            </a:r>
          </a:p>
          <a:p>
            <a:r>
              <a:rPr lang="ko-KR" altLang="en-US" sz="1400"/>
              <a:t>터를 다루는 방법을 알려 주어 몰입감 있는 학습을 할 수 있도록 구성했습니다</a:t>
            </a:r>
            <a:r>
              <a:rPr lang="en-US" altLang="ko-KR" sz="1400"/>
              <a:t>. </a:t>
            </a:r>
            <a:r>
              <a:rPr lang="ko-KR" altLang="en-US" sz="1400"/>
              <a:t>저자가 질문 하나하나에 직</a:t>
            </a:r>
          </a:p>
          <a:p>
            <a:r>
              <a:rPr lang="ko-KR" altLang="en-US" sz="1400"/>
              <a:t>접 답변을 달아 주는 것은 물론</a:t>
            </a:r>
            <a:r>
              <a:rPr lang="en-US" altLang="ko-KR" sz="1400"/>
              <a:t>, </a:t>
            </a:r>
            <a:r>
              <a:rPr lang="ko-KR" altLang="en-US" sz="1400"/>
              <a:t>최신 기술과 정보도 얻을 수 있습니다</a:t>
            </a:r>
            <a:r>
              <a:rPr lang="en-US" altLang="ko-KR" sz="1400"/>
              <a:t>. </a:t>
            </a:r>
            <a:r>
              <a:rPr lang="ko-KR" altLang="en-US" sz="1400"/>
              <a:t>혼공 학습단과 함께하면 마지막까</a:t>
            </a:r>
          </a:p>
          <a:p>
            <a:r>
              <a:rPr lang="ko-KR" altLang="en-US" sz="1400"/>
              <a:t>지 포기하지 않고 완주할 수 있을 것입니다</a:t>
            </a:r>
            <a:r>
              <a:rPr lang="en-US" altLang="ko-KR" sz="1400"/>
              <a:t>.’}]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24DC8-2F9E-D5FF-54EB-0A8BAD629181}"/>
              </a:ext>
            </a:extLst>
          </p:cNvPr>
          <p:cNvSpPr txBox="1"/>
          <p:nvPr/>
        </p:nvSpPr>
        <p:spPr>
          <a:xfrm>
            <a:off x="1407903" y="6188934"/>
            <a:ext cx="9439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accent1">
                    <a:lumMod val="50000"/>
                  </a:schemeClr>
                </a:solidFill>
              </a:rPr>
              <a:t>빔 서치</a:t>
            </a:r>
            <a:r>
              <a:rPr lang="en-US" altLang="ko-KR" sz="1400">
                <a:solidFill>
                  <a:schemeClr val="accent1">
                    <a:lumMod val="50000"/>
                  </a:schemeClr>
                </a:solidFill>
              </a:rPr>
              <a:t>(beam search)</a:t>
            </a:r>
            <a:r>
              <a:rPr lang="ko-KR" altLang="en-US" sz="1400">
                <a:solidFill>
                  <a:schemeClr val="accent1">
                    <a:lumMod val="50000"/>
                  </a:schemeClr>
                </a:solidFill>
              </a:rPr>
              <a:t>라는 방법을 사용해 텍스트를 생성하기 때문에 실행할 때마다 결과가 다를 수 있음</a:t>
            </a:r>
          </a:p>
        </p:txBody>
      </p:sp>
    </p:spTree>
    <p:extLst>
      <p:ext uri="{BB962C8B-B14F-4D97-AF65-F5344CB8AC3E}">
        <p14:creationId xmlns:p14="http://schemas.microsoft.com/office/powerpoint/2010/main" val="18256578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DBAB-A2F6-7127-4E53-D57976D0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4BDCA11-1DD9-E2C7-1BB5-3B63B1EA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5795B0-EB75-4463-86F8-816A696B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FDA2A27-385B-061D-0628-15D842ABDF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50DEB5-B3D9-D671-F970-43C03F38E8F3}"/>
              </a:ext>
            </a:extLst>
          </p:cNvPr>
          <p:cNvSpPr/>
          <p:nvPr/>
        </p:nvSpPr>
        <p:spPr>
          <a:xfrm>
            <a:off x="735331" y="1129665"/>
            <a:ext cx="10380344" cy="5109210"/>
          </a:xfrm>
          <a:prstGeom prst="roundRect">
            <a:avLst>
              <a:gd name="adj" fmla="val 3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7E3DDD-819F-9BA1-B2A3-59A3335AF534}"/>
              </a:ext>
            </a:extLst>
          </p:cNvPr>
          <p:cNvGrpSpPr/>
          <p:nvPr/>
        </p:nvGrpSpPr>
        <p:grpSpPr>
          <a:xfrm>
            <a:off x="735331" y="954405"/>
            <a:ext cx="9237344" cy="350520"/>
            <a:chOff x="726196" y="204672"/>
            <a:chExt cx="9237344" cy="3505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473702-531C-1187-DFAD-F6CB061A1E89}"/>
                </a:ext>
              </a:extLst>
            </p:cNvPr>
            <p:cNvGrpSpPr/>
            <p:nvPr/>
          </p:nvGrpSpPr>
          <p:grpSpPr>
            <a:xfrm>
              <a:off x="726196" y="204672"/>
              <a:ext cx="9237344" cy="350520"/>
              <a:chOff x="726196" y="204672"/>
              <a:chExt cx="9237344" cy="350520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33DD33E-62E3-0F5B-1F63-31FA1A1B173B}"/>
                  </a:ext>
                </a:extLst>
              </p:cNvPr>
              <p:cNvSpPr/>
              <p:nvPr/>
            </p:nvSpPr>
            <p:spPr>
              <a:xfrm>
                <a:off x="726196" y="204672"/>
                <a:ext cx="1577340" cy="350520"/>
              </a:xfrm>
              <a:prstGeom prst="roundRect">
                <a:avLst/>
              </a:prstGeom>
              <a:solidFill>
                <a:srgbClr val="FF66FF"/>
              </a:solidFill>
              <a:ln>
                <a:noFill/>
              </a:ln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400" b="1">
                    <a:solidFill>
                      <a:schemeClr val="bg1"/>
                    </a:solidFill>
                  </a:rPr>
                  <a:t>     여기서 잠깐   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C73A3C7C-1027-C069-A306-7CD8B52674EA}"/>
                  </a:ext>
                </a:extLst>
              </p:cNvPr>
              <p:cNvSpPr/>
              <p:nvPr/>
            </p:nvSpPr>
            <p:spPr>
              <a:xfrm>
                <a:off x="2303536" y="204672"/>
                <a:ext cx="7660004" cy="350520"/>
              </a:xfrm>
              <a:prstGeom prst="roundRect">
                <a:avLst/>
              </a:prstGeom>
              <a:solidFill>
                <a:srgbClr val="FF99FF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600" b="1">
                    <a:solidFill>
                      <a:schemeClr val="tx1"/>
                    </a:solidFill>
                  </a:rPr>
                  <a:t>모델이 최대 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300</a:t>
                </a:r>
                <a:r>
                  <a:rPr lang="ko-KR" altLang="en-US" sz="1600" b="1">
                    <a:solidFill>
                      <a:schemeClr val="tx1"/>
                    </a:solidFill>
                  </a:rPr>
                  <a:t>자까지 출력한다는 것을 어떻게 아나요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? </a:t>
                </a:r>
                <a:r>
                  <a:rPr lang="ko-KR" altLang="en-US" sz="1600" b="1">
                    <a:solidFill>
                      <a:schemeClr val="tx1"/>
                    </a:solidFill>
                  </a:rPr>
                  <a:t>소스 코드를 봐야 하나요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?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십자형 13">
              <a:extLst>
                <a:ext uri="{FF2B5EF4-FFF2-40B4-BE49-F238E27FC236}">
                  <a16:creationId xmlns:a16="http://schemas.microsoft.com/office/drawing/2014/main" id="{2F206A1C-A1CA-4101-A001-EAD3DF19F3F0}"/>
                </a:ext>
              </a:extLst>
            </p:cNvPr>
            <p:cNvSpPr/>
            <p:nvPr/>
          </p:nvSpPr>
          <p:spPr>
            <a:xfrm>
              <a:off x="907114" y="307932"/>
              <a:ext cx="144000" cy="144000"/>
            </a:xfrm>
            <a:prstGeom prst="plus">
              <a:avLst>
                <a:gd name="adj" fmla="val 340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A33A38-06ED-577C-FCE2-58B1E87B5804}"/>
              </a:ext>
            </a:extLst>
          </p:cNvPr>
          <p:cNvSpPr txBox="1"/>
          <p:nvPr/>
        </p:nvSpPr>
        <p:spPr>
          <a:xfrm>
            <a:off x="839788" y="1493124"/>
            <a:ext cx="101234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허깅페이스의 모델은 웹 사이트에서 자세한 설정을 확인할 수 있음</a:t>
            </a:r>
            <a:endParaRPr lang="en-US" altLang="ko-KR" sz="1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EbanLee/kobart-summary-v3 </a:t>
            </a:r>
            <a:r>
              <a:rPr lang="ko-KR" altLang="en-US" sz="1600">
                <a:latin typeface="+mn-ea"/>
              </a:rPr>
              <a:t>모델 페이지</a:t>
            </a:r>
            <a:r>
              <a:rPr lang="en-US" altLang="ko-KR" sz="1600">
                <a:latin typeface="+mn-ea"/>
              </a:rPr>
              <a:t>(https://huggingface.co/EbanLee/kobart-summary-v3)</a:t>
            </a:r>
            <a:r>
              <a:rPr lang="ko-KR" altLang="en-US" sz="1600">
                <a:latin typeface="+mn-ea"/>
              </a:rPr>
              <a:t>에 접속한 다음 </a:t>
            </a:r>
            <a:r>
              <a:rPr lang="en-US" altLang="ko-KR" sz="1600">
                <a:latin typeface="+mn-ea"/>
              </a:rPr>
              <a:t>Files </a:t>
            </a:r>
            <a:r>
              <a:rPr lang="ko-KR" altLang="en-US" sz="1600">
                <a:latin typeface="+mn-ea"/>
              </a:rPr>
              <a:t>탭을 선택</a:t>
            </a:r>
            <a:endParaRPr lang="en-US" altLang="ko-KR" sz="1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파일 목록에서 </a:t>
            </a:r>
            <a:r>
              <a:rPr lang="en-US" altLang="ko-KR" sz="1600">
                <a:latin typeface="+mn-ea"/>
              </a:rPr>
              <a:t>config.json</a:t>
            </a:r>
            <a:r>
              <a:rPr lang="ko-KR" altLang="en-US" sz="1600">
                <a:latin typeface="+mn-ea"/>
              </a:rPr>
              <a:t>을 클릭하면 아래 그림처럼 자세한 모델 설정을 볼 수 있음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6FB7F2D-C64A-9105-5D97-65EEDEDC0861}"/>
              </a:ext>
            </a:extLst>
          </p:cNvPr>
          <p:cNvGrpSpPr/>
          <p:nvPr/>
        </p:nvGrpSpPr>
        <p:grpSpPr>
          <a:xfrm>
            <a:off x="1969770" y="2642342"/>
            <a:ext cx="7796135" cy="3085994"/>
            <a:chOff x="1969770" y="2642342"/>
            <a:chExt cx="7796135" cy="308599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6F3CAA6-4E99-6783-E945-70CDD992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1405"/>
            <a:stretch/>
          </p:blipFill>
          <p:spPr>
            <a:xfrm>
              <a:off x="1969770" y="2642342"/>
              <a:ext cx="7796135" cy="3015508"/>
            </a:xfrm>
            <a:prstGeom prst="rect">
              <a:avLst/>
            </a:prstGeom>
          </p:spPr>
        </p:pic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8F7A8EDA-FF14-67AE-4143-87478A44ED0B}"/>
                </a:ext>
              </a:extLst>
            </p:cNvPr>
            <p:cNvGrpSpPr/>
            <p:nvPr/>
          </p:nvGrpSpPr>
          <p:grpSpPr>
            <a:xfrm>
              <a:off x="1969770" y="5648326"/>
              <a:ext cx="7726680" cy="80010"/>
              <a:chOff x="1876857" y="5902303"/>
              <a:chExt cx="8381561" cy="270919"/>
            </a:xfrm>
          </p:grpSpPr>
          <p:sp>
            <p:nvSpPr>
              <p:cNvPr id="23" name="Wave 20">
                <a:extLst>
                  <a:ext uri="{FF2B5EF4-FFF2-40B4-BE49-F238E27FC236}">
                    <a16:creationId xmlns:a16="http://schemas.microsoft.com/office/drawing/2014/main" id="{D093600F-9E67-0CCD-FC12-38809E6DF9BE}"/>
                  </a:ext>
                </a:extLst>
              </p:cNvPr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Wave 21">
                <a:extLst>
                  <a:ext uri="{FF2B5EF4-FFF2-40B4-BE49-F238E27FC236}">
                    <a16:creationId xmlns:a16="http://schemas.microsoft.com/office/drawing/2014/main" id="{931846FC-CA2F-7759-F622-2E21085E9AC1}"/>
                  </a:ext>
                </a:extLst>
              </p:cNvPr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Wave 22">
                <a:extLst>
                  <a:ext uri="{FF2B5EF4-FFF2-40B4-BE49-F238E27FC236}">
                    <a16:creationId xmlns:a16="http://schemas.microsoft.com/office/drawing/2014/main" id="{E75E0AB6-0717-CC1C-07EF-2A86F3C1E9B6}"/>
                  </a:ext>
                </a:extLst>
              </p:cNvPr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Wave 23">
                <a:extLst>
                  <a:ext uri="{FF2B5EF4-FFF2-40B4-BE49-F238E27FC236}">
                    <a16:creationId xmlns:a16="http://schemas.microsoft.com/office/drawing/2014/main" id="{08D01990-6976-758E-839B-6BEC95168C21}"/>
                  </a:ext>
                </a:extLst>
              </p:cNvPr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Wave 24">
                <a:extLst>
                  <a:ext uri="{FF2B5EF4-FFF2-40B4-BE49-F238E27FC236}">
                    <a16:creationId xmlns:a16="http://schemas.microsoft.com/office/drawing/2014/main" id="{99217147-4159-D0F7-3927-006D46C85745}"/>
                  </a:ext>
                </a:extLst>
              </p:cNvPr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Wave 25">
                <a:extLst>
                  <a:ext uri="{FF2B5EF4-FFF2-40B4-BE49-F238E27FC236}">
                    <a16:creationId xmlns:a16="http://schemas.microsoft.com/office/drawing/2014/main" id="{9EFD14DB-DE5B-3FB9-779C-657079EFA713}"/>
                  </a:ext>
                </a:extLst>
              </p:cNvPr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Wave 26">
                <a:extLst>
                  <a:ext uri="{FF2B5EF4-FFF2-40B4-BE49-F238E27FC236}">
                    <a16:creationId xmlns:a16="http://schemas.microsoft.com/office/drawing/2014/main" id="{0AB0078A-513A-3FE2-0E5F-3D28037CE37E}"/>
                  </a:ext>
                </a:extLst>
              </p:cNvPr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Wave 27">
                <a:extLst>
                  <a:ext uri="{FF2B5EF4-FFF2-40B4-BE49-F238E27FC236}">
                    <a16:creationId xmlns:a16="http://schemas.microsoft.com/office/drawing/2014/main" id="{9CB3C1C2-CEC1-B32C-339C-093EA168E8B4}"/>
                  </a:ext>
                </a:extLst>
              </p:cNvPr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2632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C2BDD-F8FE-D39B-F1B5-22650E41C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55E31D-5690-4C17-C71D-E392E17C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CFD4FB-7211-09F4-1C10-F3B9DED4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9D4FC7E-5164-69ED-F2A2-63C16375F9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3F37208-B59C-79F2-94D7-05CA36AA78F3}"/>
              </a:ext>
            </a:extLst>
          </p:cNvPr>
          <p:cNvSpPr/>
          <p:nvPr/>
        </p:nvSpPr>
        <p:spPr>
          <a:xfrm>
            <a:off x="735331" y="1129665"/>
            <a:ext cx="10380344" cy="5109210"/>
          </a:xfrm>
          <a:prstGeom prst="roundRect">
            <a:avLst>
              <a:gd name="adj" fmla="val 38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E13614-DA83-5230-9624-84856F9DAE3E}"/>
              </a:ext>
            </a:extLst>
          </p:cNvPr>
          <p:cNvGrpSpPr/>
          <p:nvPr/>
        </p:nvGrpSpPr>
        <p:grpSpPr>
          <a:xfrm>
            <a:off x="735331" y="954405"/>
            <a:ext cx="9237344" cy="350520"/>
            <a:chOff x="726196" y="204672"/>
            <a:chExt cx="9237344" cy="35052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A49841A-5A3E-E4AC-6075-C60FFA17460D}"/>
                </a:ext>
              </a:extLst>
            </p:cNvPr>
            <p:cNvGrpSpPr/>
            <p:nvPr/>
          </p:nvGrpSpPr>
          <p:grpSpPr>
            <a:xfrm>
              <a:off x="726196" y="204672"/>
              <a:ext cx="9237344" cy="350520"/>
              <a:chOff x="726196" y="204672"/>
              <a:chExt cx="9237344" cy="350520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AB60B84-585D-3727-1B8F-173285AA9B81}"/>
                  </a:ext>
                </a:extLst>
              </p:cNvPr>
              <p:cNvSpPr/>
              <p:nvPr/>
            </p:nvSpPr>
            <p:spPr>
              <a:xfrm>
                <a:off x="726196" y="204672"/>
                <a:ext cx="1577340" cy="350520"/>
              </a:xfrm>
              <a:prstGeom prst="roundRect">
                <a:avLst/>
              </a:prstGeom>
              <a:solidFill>
                <a:srgbClr val="FF66FF"/>
              </a:solidFill>
              <a:ln>
                <a:noFill/>
              </a:ln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400" b="1">
                    <a:solidFill>
                      <a:schemeClr val="bg1"/>
                    </a:solidFill>
                  </a:rPr>
                  <a:t>     여기서 잠깐   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5050D1FB-D772-E672-BBB4-5A187EEDD061}"/>
                  </a:ext>
                </a:extLst>
              </p:cNvPr>
              <p:cNvSpPr/>
              <p:nvPr/>
            </p:nvSpPr>
            <p:spPr>
              <a:xfrm>
                <a:off x="2303536" y="204672"/>
                <a:ext cx="7660004" cy="350520"/>
              </a:xfrm>
              <a:prstGeom prst="roundRect">
                <a:avLst/>
              </a:prstGeom>
              <a:solidFill>
                <a:srgbClr val="FF99FF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sz="1600" b="1">
                    <a:solidFill>
                      <a:schemeClr val="tx1"/>
                    </a:solidFill>
                  </a:rPr>
                  <a:t>모델이 최대 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300</a:t>
                </a:r>
                <a:r>
                  <a:rPr lang="ko-KR" altLang="en-US" sz="1600" b="1">
                    <a:solidFill>
                      <a:schemeClr val="tx1"/>
                    </a:solidFill>
                  </a:rPr>
                  <a:t>자까지 출력한다는 것을 어떻게 아나요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? </a:t>
                </a:r>
                <a:r>
                  <a:rPr lang="ko-KR" altLang="en-US" sz="1600" b="1">
                    <a:solidFill>
                      <a:schemeClr val="tx1"/>
                    </a:solidFill>
                  </a:rPr>
                  <a:t>소스 코드를 봐야 하나요</a:t>
                </a:r>
                <a:r>
                  <a:rPr lang="en-US" altLang="ko-KR" sz="1600" b="1">
                    <a:solidFill>
                      <a:schemeClr val="tx1"/>
                    </a:solidFill>
                  </a:rPr>
                  <a:t>?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십자형 13">
              <a:extLst>
                <a:ext uri="{FF2B5EF4-FFF2-40B4-BE49-F238E27FC236}">
                  <a16:creationId xmlns:a16="http://schemas.microsoft.com/office/drawing/2014/main" id="{344B669B-8F02-4CCF-889E-E4B5A1587434}"/>
                </a:ext>
              </a:extLst>
            </p:cNvPr>
            <p:cNvSpPr/>
            <p:nvPr/>
          </p:nvSpPr>
          <p:spPr>
            <a:xfrm>
              <a:off x="907114" y="307932"/>
              <a:ext cx="144000" cy="144000"/>
            </a:xfrm>
            <a:prstGeom prst="plus">
              <a:avLst>
                <a:gd name="adj" fmla="val 3409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4BEE26-F8ED-F526-F6F9-9873D403FACF}"/>
              </a:ext>
            </a:extLst>
          </p:cNvPr>
          <p:cNvSpPr txBox="1"/>
          <p:nvPr/>
        </p:nvSpPr>
        <p:spPr>
          <a:xfrm>
            <a:off x="839788" y="1493124"/>
            <a:ext cx="101234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또는 모델 객체의 </a:t>
            </a:r>
            <a:r>
              <a:rPr lang="en-US" altLang="ko-KR" sz="1600">
                <a:latin typeface="+mn-ea"/>
              </a:rPr>
              <a:t>config </a:t>
            </a:r>
            <a:r>
              <a:rPr lang="ko-KR" altLang="en-US" sz="1600">
                <a:latin typeface="+mn-ea"/>
              </a:rPr>
              <a:t>속성을 확인</a:t>
            </a:r>
            <a:endParaRPr lang="en-US" altLang="ko-KR" sz="1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파이프라인 함수로 로드한 모델은 파이프라인 객체인 </a:t>
            </a:r>
            <a:r>
              <a:rPr lang="en-US" altLang="ko-KR" sz="1600">
                <a:latin typeface="+mn-ea"/>
              </a:rPr>
              <a:t>kobart</a:t>
            </a:r>
            <a:r>
              <a:rPr lang="ko-KR" altLang="en-US" sz="1600">
                <a:latin typeface="+mn-ea"/>
              </a:rPr>
              <a:t>의 </a:t>
            </a: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속성에 저장</a:t>
            </a:r>
            <a:endParaRPr lang="en-US" altLang="ko-KR" sz="1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이 모델의 설정을 확인하려면 다음처럼 </a:t>
            </a:r>
            <a:r>
              <a:rPr lang="en-US" altLang="ko-KR" sz="1600">
                <a:latin typeface="+mn-ea"/>
              </a:rPr>
              <a:t>kobart.model.config</a:t>
            </a:r>
            <a:r>
              <a:rPr lang="ko-KR" altLang="en-US" sz="1600">
                <a:latin typeface="+mn-ea"/>
              </a:rPr>
              <a:t>를 출력</a:t>
            </a:r>
            <a:br>
              <a:rPr lang="en-US" altLang="ko-KR" sz="1600">
                <a:latin typeface="+mn-ea"/>
              </a:rPr>
            </a:br>
            <a:r>
              <a:rPr lang="en-US" altLang="ko-KR" sz="1600">
                <a:latin typeface="+mn-ea"/>
              </a:rPr>
              <a:t>- </a:t>
            </a:r>
            <a:r>
              <a:rPr lang="ko-KR" altLang="en-US" sz="1600">
                <a:latin typeface="+mn-ea"/>
              </a:rPr>
              <a:t>출력된 내용에서 </a:t>
            </a:r>
            <a:r>
              <a:rPr lang="en-US" altLang="ko-KR" sz="1600">
                <a:latin typeface="+mn-ea"/>
              </a:rPr>
              <a:t>max_length</a:t>
            </a:r>
            <a:r>
              <a:rPr lang="ko-KR" altLang="en-US" sz="1600">
                <a:latin typeface="+mn-ea"/>
              </a:rPr>
              <a:t>의 값을 확인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F72DAD27-47D6-C8C2-FF41-966D9BD5D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52995"/>
              </p:ext>
            </p:extLst>
          </p:nvPr>
        </p:nvGraphicFramePr>
        <p:xfrm>
          <a:off x="1631950" y="2636520"/>
          <a:ext cx="78359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print(kobart.model.config)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BartConfig {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"_attn_implementation_autoset": true,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"_name_or_path": "ebanlee/kobart-summary-v3",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"activation_dropout": 0.0,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"task_specific_params": {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"summarization": {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"length_penalty": 1.0,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"max_length": 300,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"min_length": 12,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"no_repeat_ngram_size": 15,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"num_beams": 6,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"repetition_penalty": 1.5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이하 생략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25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E8FF9-6852-3D4A-3AAF-CFFCB41F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C68E0E-0C15-C0CD-9A81-59C05935F3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텍스트 토큰화</a:t>
            </a:r>
            <a:endParaRPr lang="en-US" altLang="ko-KR"/>
          </a:p>
          <a:p>
            <a:pPr lvl="1"/>
            <a:r>
              <a:rPr lang="ko-KR" altLang="en-US"/>
              <a:t>토큰화</a:t>
            </a:r>
            <a:r>
              <a:rPr lang="en-US" altLang="ko-KR"/>
              <a:t>(tokenization) -</a:t>
            </a:r>
            <a:r>
              <a:rPr lang="ko-KR" altLang="en-US"/>
              <a:t> 텍스트를 토큰</a:t>
            </a:r>
            <a:r>
              <a:rPr lang="en-US" altLang="ko-KR"/>
              <a:t>token</a:t>
            </a:r>
            <a:r>
              <a:rPr lang="ko-KR" altLang="en-US"/>
              <a:t>이라는 단위로 분할하는 과정</a:t>
            </a:r>
            <a:endParaRPr lang="en-US" altLang="ko-KR"/>
          </a:p>
          <a:p>
            <a:pPr lvl="2"/>
            <a:r>
              <a:rPr lang="ko-KR" altLang="en-US"/>
              <a:t>이런 토큰화를 </a:t>
            </a:r>
            <a:r>
              <a:rPr lang="en-US" altLang="ko-KR"/>
              <a:t>LLM </a:t>
            </a:r>
            <a:r>
              <a:rPr lang="ko-KR" altLang="en-US"/>
              <a:t>모델 자체가 수행하지 않음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모델에는 텍스트를 토큰으로 분할하는 구성 요소가 없음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이미 텍스트가 토큰으로 분할되고 각 토큰에 정수 아이디가 할당된 후 이 정수 리스트가 전달된다고 가정</a:t>
            </a:r>
            <a:endParaRPr lang="en-US" altLang="ko-KR"/>
          </a:p>
          <a:p>
            <a:pPr lvl="1"/>
            <a:r>
              <a:rPr lang="ko-KR" altLang="en-US"/>
              <a:t>토크나이저</a:t>
            </a:r>
            <a:r>
              <a:rPr lang="en-US" altLang="ko-KR"/>
              <a:t>(tokenizer) - </a:t>
            </a:r>
            <a:r>
              <a:rPr lang="ko-KR" altLang="en-US"/>
              <a:t>토큰화를 수행하는 모델이며 모델과 별도로 존재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토크나이저는 훈련 데이터로부터 최적의 어휘 사전을 학습하는 모델에 가까움</a:t>
            </a:r>
            <a:endParaRPr lang="en-US" altLang="ko-KR"/>
          </a:p>
          <a:p>
            <a:pPr lvl="2"/>
            <a:r>
              <a:rPr lang="ko-KR" altLang="en-US"/>
              <a:t>토큰의 임베딩 벡터는 토크나이저에 있지 않고</a:t>
            </a:r>
            <a:r>
              <a:rPr lang="en-US" altLang="ko-KR"/>
              <a:t>L LM </a:t>
            </a:r>
            <a:r>
              <a:rPr lang="ko-KR" altLang="en-US"/>
              <a:t>모델의 임베딩 층에 있음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36232E-B8A7-2A4A-63E0-0007F09A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871677-8197-914C-3FD9-3A44BB14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FF44989-9CA7-8AE6-34FC-4AE1B36AB0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F773A-5E79-312B-1E93-57071F26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18" y="3763595"/>
            <a:ext cx="6286564" cy="26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65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18C76-541C-D997-ABE5-D288886B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B2A3959-2719-555B-BF4A-81AA4526D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텍스트 토큰화</a:t>
            </a:r>
            <a:endParaRPr lang="en-US" altLang="ko-KR"/>
          </a:p>
          <a:p>
            <a:pPr lvl="1"/>
            <a:r>
              <a:rPr lang="ko-KR" altLang="en-US"/>
              <a:t>부분단어</a:t>
            </a:r>
            <a:r>
              <a:rPr lang="en-US" altLang="ko-KR"/>
              <a:t>(subword) </a:t>
            </a:r>
            <a:r>
              <a:rPr lang="ko-KR" altLang="en-US"/>
              <a:t>토큰화 방식 </a:t>
            </a:r>
            <a:r>
              <a:rPr lang="en-US" altLang="ko-KR"/>
              <a:t>-</a:t>
            </a:r>
            <a:r>
              <a:rPr lang="ko-KR" altLang="en-US"/>
              <a:t> 트랜스포머 기반 </a:t>
            </a:r>
            <a:r>
              <a:rPr lang="en-US" altLang="ko-KR"/>
              <a:t>LLM</a:t>
            </a:r>
            <a:r>
              <a:rPr lang="ko-KR" altLang="en-US"/>
              <a:t>에서 널리 사용</a:t>
            </a:r>
            <a:endParaRPr lang="en-US" altLang="ko-KR"/>
          </a:p>
          <a:p>
            <a:pPr lvl="1"/>
            <a:r>
              <a:rPr lang="ko-KR" altLang="en-US"/>
              <a:t>대표적인 부분단어 토큰화 방법</a:t>
            </a:r>
            <a:endParaRPr lang="en-US" altLang="ko-KR"/>
          </a:p>
          <a:p>
            <a:pPr lvl="2"/>
            <a:r>
              <a:rPr lang="en-US" altLang="ko-KR"/>
              <a:t>BPE(Byte-Pair Encoding)</a:t>
            </a:r>
          </a:p>
          <a:p>
            <a:pPr lvl="2"/>
            <a:r>
              <a:rPr lang="ko-KR" altLang="en-US"/>
              <a:t>워드피스</a:t>
            </a:r>
            <a:r>
              <a:rPr lang="en-US" altLang="ko-KR"/>
              <a:t>(WordPiece) </a:t>
            </a:r>
          </a:p>
          <a:p>
            <a:pPr lvl="2"/>
            <a:r>
              <a:rPr lang="ko-KR" altLang="en-US"/>
              <a:t>유니그램</a:t>
            </a:r>
            <a:r>
              <a:rPr lang="en-US" altLang="ko-KR"/>
              <a:t>(unigram)</a:t>
            </a:r>
          </a:p>
          <a:p>
            <a:pPr lvl="2"/>
            <a:r>
              <a:rPr lang="ko-KR" altLang="en-US"/>
              <a:t>센텐스피스</a:t>
            </a:r>
            <a:r>
              <a:rPr lang="en-US" altLang="ko-KR"/>
              <a:t>(SentencePiece)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FD0516-E747-AE2C-69B5-0EB7E633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EABE57-A4C7-5A1E-AC7A-2C87374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F74527-1E3B-28D8-1E46-48E56E6ED1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78875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902D-F7EB-0421-C914-0005B61D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801A92-E50E-B257-3EF1-5F7569C6ED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BPE</a:t>
            </a:r>
          </a:p>
          <a:p>
            <a:pPr lvl="1"/>
            <a:r>
              <a:rPr lang="en-US" altLang="ko-KR"/>
              <a:t>BPE</a:t>
            </a:r>
            <a:r>
              <a:rPr lang="ko-KR" altLang="en-US"/>
              <a:t>는 먼저 각 단어를 문자 단위로 분해하여 어휘 사전에 추가한 후</a:t>
            </a:r>
            <a:r>
              <a:rPr lang="en-US" altLang="ko-KR"/>
              <a:t>, </a:t>
            </a:r>
            <a:r>
              <a:rPr lang="ko-KR" altLang="en-US"/>
              <a:t>가장 많이 등장하는 순서대로 </a:t>
            </a:r>
            <a:br>
              <a:rPr lang="en-US" altLang="ko-KR"/>
            </a:br>
            <a:r>
              <a:rPr lang="ko-KR" altLang="en-US"/>
              <a:t>문자 쌍</a:t>
            </a:r>
            <a:r>
              <a:rPr lang="en-US" altLang="ko-KR"/>
              <a:t>(</a:t>
            </a:r>
            <a:r>
              <a:rPr lang="ko-KR" altLang="en-US"/>
              <a:t>또는 부분단어 쌍</a:t>
            </a:r>
            <a:r>
              <a:rPr lang="en-US" altLang="ko-KR"/>
              <a:t>)</a:t>
            </a:r>
            <a:r>
              <a:rPr lang="ko-KR" altLang="en-US"/>
              <a:t>을 찾아 병합하고</a:t>
            </a:r>
            <a:r>
              <a:rPr lang="en-US" altLang="ko-KR"/>
              <a:t>,</a:t>
            </a:r>
            <a:r>
              <a:rPr lang="ko-KR" altLang="en-US"/>
              <a:t> 합쳐진 부분단어를 어휘 사전에 추가</a:t>
            </a:r>
            <a:endParaRPr lang="en-US" altLang="ko-KR"/>
          </a:p>
          <a:p>
            <a:pPr lvl="2"/>
            <a:r>
              <a:rPr lang="ko-KR" altLang="en-US"/>
              <a:t>이 과정을 사전에 정의된 어휘 사전 크기에 도달할 때까지 계속 진행</a:t>
            </a:r>
            <a:endParaRPr lang="en-US" altLang="ko-KR"/>
          </a:p>
          <a:p>
            <a:pPr lvl="1"/>
            <a:r>
              <a:rPr lang="en-US" altLang="ko-KR"/>
              <a:t>BPE </a:t>
            </a:r>
            <a:r>
              <a:rPr lang="ko-KR" altLang="en-US"/>
              <a:t>알고리즘의 단점은 유니코드 문자를 처리할 때 발생</a:t>
            </a:r>
            <a:endParaRPr lang="en-US" altLang="ko-KR"/>
          </a:p>
          <a:p>
            <a:pPr lvl="2"/>
            <a:r>
              <a:rPr lang="ko-KR" altLang="en-US"/>
              <a:t>이 글을 쓰는 시점에서 유니코드 문자의 개수는 </a:t>
            </a:r>
            <a:r>
              <a:rPr lang="en-US" altLang="ko-KR"/>
              <a:t>154,998</a:t>
            </a:r>
            <a:r>
              <a:rPr lang="ko-KR" altLang="en-US"/>
              <a:t>개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따라서 최악의 경우 어휘 사전의 크기가 </a:t>
            </a:r>
            <a:r>
              <a:rPr lang="en-US" altLang="ko-KR"/>
              <a:t>154,998</a:t>
            </a:r>
            <a:r>
              <a:rPr lang="ko-KR" altLang="en-US"/>
              <a:t>개부터 시작하게 됨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앞서 살펴본 </a:t>
            </a:r>
            <a:r>
              <a:rPr lang="en-US" altLang="ko-KR"/>
              <a:t>BART </a:t>
            </a:r>
            <a:r>
              <a:rPr lang="ko-KR" altLang="en-US"/>
              <a:t>모델의 어휘 사전 크기가 </a:t>
            </a:r>
            <a:r>
              <a:rPr lang="en-US" altLang="ko-KR"/>
              <a:t>50,265</a:t>
            </a:r>
            <a:r>
              <a:rPr lang="ko-KR" altLang="en-US"/>
              <a:t>개였던 것을 생각하면 매우 큰 값</a:t>
            </a:r>
            <a:endParaRPr lang="en-US" altLang="ko-KR"/>
          </a:p>
          <a:p>
            <a:pPr lvl="2"/>
            <a:r>
              <a:rPr lang="ko-KR" altLang="en-US"/>
              <a:t>따라서 적절한 수준의 어휘 사전 크기에서 유니코드를 처리할 수 있는 방법이 필요</a:t>
            </a:r>
            <a:endParaRPr lang="en-US" altLang="ko-KR"/>
          </a:p>
          <a:p>
            <a:pPr lvl="2"/>
            <a:r>
              <a:rPr lang="ko-KR" altLang="en-US"/>
              <a:t>바이트 수준의 </a:t>
            </a:r>
            <a:r>
              <a:rPr lang="en-US" altLang="ko-KR"/>
              <a:t>BPE(byte-level BPE) </a:t>
            </a:r>
            <a:r>
              <a:rPr lang="ko-KR" altLang="en-US"/>
              <a:t>알고리즘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텍스트를 바이트 스트림으로 인식하고 자주 등장하는 바이트 쌍을 어휘사전에 추가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이렇게 하면 유니코드 문자도 바이트 수준에서 병합하여 어휘사전에 추가할 수 있음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455A6-796B-E3E7-5A7C-523464EA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(29)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13C60F-3F6E-C7EE-A6E2-3B96C364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01B7D65-C880-5144-5747-202A41C33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17623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FFC02-D3D3-C5D1-A2DC-658CAB55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238086-A17A-8E51-97D0-0C4D2CF64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BPE</a:t>
            </a:r>
          </a:p>
          <a:p>
            <a:pPr lvl="1"/>
            <a:r>
              <a:rPr lang="ko-KR" altLang="en-US"/>
              <a:t>앞에서 로드한 </a:t>
            </a:r>
            <a:r>
              <a:rPr lang="en-US" altLang="ko-KR"/>
              <a:t>kobart </a:t>
            </a:r>
            <a:r>
              <a:rPr lang="ko-KR" altLang="en-US"/>
              <a:t>모델의 어휘사전을 확인</a:t>
            </a:r>
            <a:endParaRPr lang="en-US" altLang="ko-KR"/>
          </a:p>
          <a:p>
            <a:pPr lvl="2"/>
            <a:r>
              <a:rPr lang="ko-KR" altLang="en-US"/>
              <a:t>허깅페이스 파이프라인 객체는 </a:t>
            </a:r>
            <a:r>
              <a:rPr lang="en-US" altLang="ko-KR"/>
              <a:t>model </a:t>
            </a:r>
            <a:r>
              <a:rPr lang="ko-KR" altLang="en-US"/>
              <a:t>속성에 모델 객체를 저장하고</a:t>
            </a:r>
            <a:r>
              <a:rPr lang="en-US" altLang="ko-KR"/>
              <a:t>, tokenizer </a:t>
            </a:r>
            <a:r>
              <a:rPr lang="ko-KR" altLang="en-US"/>
              <a:t>속성에 토크나이저 객체를 저장</a:t>
            </a:r>
          </a:p>
          <a:p>
            <a:pPr lvl="2"/>
            <a:r>
              <a:rPr lang="en-US" altLang="ko-KR"/>
              <a:t>kobart </a:t>
            </a:r>
            <a:r>
              <a:rPr lang="ko-KR" altLang="en-US"/>
              <a:t>모델의 어휘 사전 크기를 확인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토크나이저 객체에 </a:t>
            </a:r>
            <a:r>
              <a:rPr lang="en-US" altLang="ko-KR"/>
              <a:t>len ( ) </a:t>
            </a:r>
            <a:r>
              <a:rPr lang="ko-KR" altLang="en-US"/>
              <a:t>함수를 적용하여 어휘 사전 크기를 확인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vocab </a:t>
            </a:r>
            <a:r>
              <a:rPr lang="ko-KR" altLang="en-US"/>
              <a:t>속성을 통해 전체 어휘 사전 가져오기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7900C20-C163-EDC6-46AD-3035B0AD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DACBD3-F568-FCF5-FF50-3C1883E3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49F71DE-8D35-2813-1829-F2B9D87457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A772EE42-0092-F5FF-18C7-3D8A0177C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4030"/>
              </p:ext>
            </p:extLst>
          </p:nvPr>
        </p:nvGraphicFramePr>
        <p:xfrm>
          <a:off x="1631950" y="2398395"/>
          <a:ext cx="33877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print(kobart.tokenizer.vocab_size)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CC0914-C593-6C34-C877-FF75DEE33426}"/>
              </a:ext>
            </a:extLst>
          </p:cNvPr>
          <p:cNvCxnSpPr/>
          <p:nvPr/>
        </p:nvCxnSpPr>
        <p:spPr>
          <a:xfrm>
            <a:off x="5314950" y="2543175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2DAAD8-5166-7C67-7262-21BFA7B2186E}"/>
              </a:ext>
            </a:extLst>
          </p:cNvPr>
          <p:cNvSpPr txBox="1"/>
          <p:nvPr/>
        </p:nvSpPr>
        <p:spPr>
          <a:xfrm>
            <a:off x="5876925" y="2333863"/>
            <a:ext cx="118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30000</a:t>
            </a:r>
            <a:endParaRPr lang="ko-KR" altLang="en-US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9421DD38-97C3-0458-1CD6-5EFDAA5E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17371"/>
              </p:ext>
            </p:extLst>
          </p:nvPr>
        </p:nvGraphicFramePr>
        <p:xfrm>
          <a:off x="1631950" y="3493532"/>
          <a:ext cx="33877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len(kobart.tokenizer)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D62A06-30D2-7A90-F4C4-80758DAC0C03}"/>
              </a:ext>
            </a:extLst>
          </p:cNvPr>
          <p:cNvCxnSpPr/>
          <p:nvPr/>
        </p:nvCxnSpPr>
        <p:spPr>
          <a:xfrm>
            <a:off x="5314950" y="3638312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82733E8-FCE4-2DD7-529D-6E1CE57D9740}"/>
              </a:ext>
            </a:extLst>
          </p:cNvPr>
          <p:cNvSpPr txBox="1"/>
          <p:nvPr/>
        </p:nvSpPr>
        <p:spPr>
          <a:xfrm>
            <a:off x="5876925" y="3429000"/>
            <a:ext cx="118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30000</a:t>
            </a:r>
            <a:endParaRPr lang="ko-KR" altLang="en-US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56791586-D388-14A7-87FA-BE0BDED7C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70968"/>
              </p:ext>
            </p:extLst>
          </p:nvPr>
        </p:nvGraphicFramePr>
        <p:xfrm>
          <a:off x="1631950" y="4558665"/>
          <a:ext cx="33877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vocab = kobart.tokenizer.vocab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len(vocab)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6E2D5E-A7A8-3F89-12F9-F0191DD76ED1}"/>
              </a:ext>
            </a:extLst>
          </p:cNvPr>
          <p:cNvCxnSpPr/>
          <p:nvPr/>
        </p:nvCxnSpPr>
        <p:spPr>
          <a:xfrm>
            <a:off x="5314950" y="4703445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AA9DC4-6476-6FEB-98E8-201753C8F529}"/>
              </a:ext>
            </a:extLst>
          </p:cNvPr>
          <p:cNvSpPr txBox="1"/>
          <p:nvPr/>
        </p:nvSpPr>
        <p:spPr>
          <a:xfrm>
            <a:off x="5876925" y="4494133"/>
            <a:ext cx="118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30000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23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52299-0392-E792-614B-B1CB2CDD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25100D6-8BB4-2657-BD0B-BDFD39BE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BPE</a:t>
            </a:r>
          </a:p>
          <a:p>
            <a:pPr lvl="1"/>
            <a:r>
              <a:rPr lang="en-US" altLang="ko-KR"/>
              <a:t>vocab </a:t>
            </a:r>
            <a:r>
              <a:rPr lang="ko-KR" altLang="en-US"/>
              <a:t>변수는 단순한 파이썬 딕셔너리</a:t>
            </a:r>
            <a:endParaRPr lang="en-US" altLang="ko-KR"/>
          </a:p>
          <a:p>
            <a:pPr lvl="2"/>
            <a:r>
              <a:rPr lang="en-US" altLang="ko-KR"/>
              <a:t>items ( ) </a:t>
            </a:r>
            <a:r>
              <a:rPr lang="ko-KR" altLang="en-US"/>
              <a:t>메서드의 출력을 리스트로 바꾼 다음 맨 처음 토큰 몇 개를 확인</a:t>
            </a:r>
            <a:endParaRPr lang="en-US" altLang="ko-KR"/>
          </a:p>
          <a:p>
            <a:pPr lvl="3"/>
            <a:r>
              <a:rPr lang="ko-KR" altLang="en-US"/>
              <a:t>튜플의 리스트가 출력 </a:t>
            </a:r>
            <a:r>
              <a:rPr lang="en-US" altLang="ko-KR"/>
              <a:t>- </a:t>
            </a:r>
            <a:r>
              <a:rPr lang="ko-KR" altLang="en-US"/>
              <a:t>각 튜플은 토큰와 토큰 아이디의 쌍으로 이루어져 있음</a:t>
            </a:r>
            <a:endParaRPr lang="en-US" altLang="ko-KR"/>
          </a:p>
          <a:p>
            <a:pPr lvl="3"/>
            <a:r>
              <a:rPr lang="en-US" altLang="ko-KR"/>
              <a:t>_ </a:t>
            </a:r>
            <a:r>
              <a:rPr lang="ko-KR" altLang="en-US"/>
              <a:t>문자는 공백을 의미 </a:t>
            </a:r>
            <a:r>
              <a:rPr lang="en-US" altLang="ko-KR"/>
              <a:t>- </a:t>
            </a:r>
            <a:r>
              <a:rPr lang="ko-KR" altLang="en-US"/>
              <a:t>즉 해당 토큰 앞에 공백이 있으므로 단어의 시작 부분을 나타냄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767F72B-A635-3E61-4A50-10100D7B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21EE69-7B85-D87A-26FD-04A25360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EB7DDA0-79E4-4FF5-E491-CC22D7B43B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5390A65C-BD9D-76C3-E691-11C4E7872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7254"/>
              </p:ext>
            </p:extLst>
          </p:nvPr>
        </p:nvGraphicFramePr>
        <p:xfrm>
          <a:off x="1631950" y="2790825"/>
          <a:ext cx="33877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list(vocab.items())[:10]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E5B4A21-7ECC-A4CB-EC5B-26DE3121DBAE}"/>
              </a:ext>
            </a:extLst>
          </p:cNvPr>
          <p:cNvCxnSpPr/>
          <p:nvPr/>
        </p:nvCxnSpPr>
        <p:spPr>
          <a:xfrm>
            <a:off x="5314950" y="2935605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05C130-AC38-D254-4105-4FF6A876C5A4}"/>
              </a:ext>
            </a:extLst>
          </p:cNvPr>
          <p:cNvSpPr txBox="1"/>
          <p:nvPr/>
        </p:nvSpPr>
        <p:spPr>
          <a:xfrm>
            <a:off x="5876925" y="2726293"/>
            <a:ext cx="31432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[('_</a:t>
            </a:r>
            <a:r>
              <a:rPr lang="ko-KR" altLang="en-US"/>
              <a:t>선고</a:t>
            </a:r>
            <a:r>
              <a:rPr lang="en-US" altLang="ko-KR"/>
              <a:t>', 16904),</a:t>
            </a:r>
          </a:p>
          <a:p>
            <a:r>
              <a:rPr lang="en-US" altLang="ko-KR"/>
              <a:t>('_</a:t>
            </a:r>
            <a:r>
              <a:rPr lang="ko-KR" altLang="en-US"/>
              <a:t>꾸며</a:t>
            </a:r>
            <a:r>
              <a:rPr lang="en-US" altLang="ko-KR"/>
              <a:t>', 24443),</a:t>
            </a:r>
          </a:p>
          <a:p>
            <a:r>
              <a:rPr lang="en-US" altLang="ko-KR"/>
              <a:t>('_</a:t>
            </a:r>
            <a:r>
              <a:rPr lang="ko-KR" altLang="en-US"/>
              <a:t>않았을</a:t>
            </a:r>
            <a:r>
              <a:rPr lang="en-US" altLang="ko-KR"/>
              <a:t>', 23083),</a:t>
            </a:r>
          </a:p>
          <a:p>
            <a:r>
              <a:rPr lang="en-US" altLang="ko-KR"/>
              <a:t>('</a:t>
            </a:r>
            <a:r>
              <a:rPr lang="ko-KR" altLang="en-US"/>
              <a:t>處</a:t>
            </a:r>
            <a:r>
              <a:rPr lang="en-US" altLang="ko-KR"/>
              <a:t>', 7219),</a:t>
            </a:r>
          </a:p>
          <a:p>
            <a:r>
              <a:rPr lang="en-US" altLang="ko-KR"/>
              <a:t>('_</a:t>
            </a:r>
            <a:r>
              <a:rPr lang="ko-KR" altLang="en-US"/>
              <a:t>계획이라고</a:t>
            </a:r>
            <a:r>
              <a:rPr lang="en-US" altLang="ko-KR"/>
              <a:t>', 26348),</a:t>
            </a:r>
          </a:p>
          <a:p>
            <a:r>
              <a:rPr lang="en-US" altLang="ko-KR"/>
              <a:t>('_</a:t>
            </a:r>
            <a:r>
              <a:rPr lang="ko-KR" altLang="en-US"/>
              <a:t>만만</a:t>
            </a:r>
            <a:r>
              <a:rPr lang="en-US" altLang="ko-KR"/>
              <a:t>', 22616),</a:t>
            </a:r>
          </a:p>
          <a:p>
            <a:r>
              <a:rPr lang="en-US" altLang="ko-KR"/>
              <a:t>('_</a:t>
            </a:r>
            <a:r>
              <a:rPr lang="ko-KR" altLang="en-US"/>
              <a:t>아저</a:t>
            </a:r>
            <a:r>
              <a:rPr lang="en-US" altLang="ko-KR"/>
              <a:t>', 22677),</a:t>
            </a:r>
          </a:p>
          <a:p>
            <a:r>
              <a:rPr lang="en-US" altLang="ko-KR"/>
              <a:t>('</a:t>
            </a:r>
            <a:r>
              <a:rPr lang="ko-KR" altLang="en-US"/>
              <a:t>돱</a:t>
            </a:r>
            <a:r>
              <a:rPr lang="en-US" altLang="ko-KR"/>
              <a:t>', 9892),</a:t>
            </a:r>
          </a:p>
          <a:p>
            <a:r>
              <a:rPr lang="en-US" altLang="ko-KR"/>
              <a:t>('</a:t>
            </a:r>
            <a:r>
              <a:rPr lang="ko-KR" altLang="en-US"/>
              <a:t>췤</a:t>
            </a:r>
            <a:r>
              <a:rPr lang="en-US" altLang="ko-KR"/>
              <a:t>', 12818),</a:t>
            </a:r>
          </a:p>
          <a:p>
            <a:r>
              <a:rPr lang="en-US" altLang="ko-KR"/>
              <a:t>('</a:t>
            </a:r>
            <a:r>
              <a:rPr lang="ko-KR" altLang="en-US"/>
              <a:t>커</a:t>
            </a:r>
            <a:r>
              <a:rPr lang="en-US" altLang="ko-KR"/>
              <a:t>', 12922)]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02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D8C16-A842-815F-3A34-F6B6D4F03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3DC9F4C-3B8C-73EA-EAE2-915C3D3E93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BPE</a:t>
            </a:r>
          </a:p>
          <a:p>
            <a:pPr lvl="2"/>
            <a:r>
              <a:rPr lang="en-US" altLang="ko-KR"/>
              <a:t>tokenize( ) </a:t>
            </a:r>
            <a:r>
              <a:rPr lang="ko-KR" altLang="en-US"/>
              <a:t>메서드로 샘플 텍스트를 직접 토큰으로 나누기</a:t>
            </a:r>
            <a:endParaRPr lang="en-US" altLang="ko-KR"/>
          </a:p>
          <a:p>
            <a:pPr lvl="3"/>
            <a:r>
              <a:rPr lang="ko-KR" altLang="en-US"/>
              <a:t>‘혼자 만들면서 공부하는 딥러닝’이 </a:t>
            </a:r>
            <a:r>
              <a:rPr lang="en-US" altLang="ko-KR"/>
              <a:t>8</a:t>
            </a:r>
            <a:r>
              <a:rPr lang="ko-KR" altLang="en-US"/>
              <a:t>개 토큰으로 나뉘어짐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en-US" altLang="ko-KR"/>
              <a:t>convert_tokens_to_ids ( ) </a:t>
            </a:r>
            <a:r>
              <a:rPr lang="ko-KR" altLang="en-US"/>
              <a:t>메서드를 사용하여 각 토큰에 해당하는 토큰 아이디 찾기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419651A-7192-7841-9E10-C426C34A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CAC67-04B8-E9ED-ED30-DCD382AF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906BC8E-8B4B-0F31-8B34-3D99B5D82F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12502FF1-73DC-F4AE-03C9-860B3A36D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30968"/>
              </p:ext>
            </p:extLst>
          </p:nvPr>
        </p:nvGraphicFramePr>
        <p:xfrm>
          <a:off x="1631950" y="2009775"/>
          <a:ext cx="53975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tokens = kobart.tokenizer.tokenize('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혼자 만들면서 공부하는 딥러닝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print(tokens)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F8367EB-DCAB-AB2A-B8A2-450302033CBB}"/>
              </a:ext>
            </a:extLst>
          </p:cNvPr>
          <p:cNvCxnSpPr/>
          <p:nvPr/>
        </p:nvCxnSpPr>
        <p:spPr>
          <a:xfrm>
            <a:off x="7191375" y="2192655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1A7D21-9958-2A36-599F-E38F212A982B}"/>
              </a:ext>
            </a:extLst>
          </p:cNvPr>
          <p:cNvSpPr txBox="1"/>
          <p:nvPr/>
        </p:nvSpPr>
        <p:spPr>
          <a:xfrm>
            <a:off x="3053382" y="2614477"/>
            <a:ext cx="635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['_</a:t>
            </a:r>
            <a:r>
              <a:rPr lang="ko-KR" altLang="en-US"/>
              <a:t>혼자</a:t>
            </a:r>
            <a:r>
              <a:rPr lang="en-US" altLang="ko-KR"/>
              <a:t>', '_</a:t>
            </a:r>
            <a:r>
              <a:rPr lang="ko-KR" altLang="en-US"/>
              <a:t>만들</a:t>
            </a:r>
            <a:r>
              <a:rPr lang="en-US" altLang="ko-KR"/>
              <a:t>', '</a:t>
            </a:r>
            <a:r>
              <a:rPr lang="ko-KR" altLang="en-US"/>
              <a:t>면서</a:t>
            </a:r>
            <a:r>
              <a:rPr lang="en-US" altLang="ko-KR"/>
              <a:t>', '_</a:t>
            </a:r>
            <a:r>
              <a:rPr lang="ko-KR" altLang="en-US"/>
              <a:t>공부하는</a:t>
            </a:r>
            <a:r>
              <a:rPr lang="en-US" altLang="ko-KR"/>
              <a:t>', '_', '</a:t>
            </a:r>
            <a:r>
              <a:rPr lang="ko-KR" altLang="en-US"/>
              <a:t>딥</a:t>
            </a:r>
            <a:r>
              <a:rPr lang="en-US" altLang="ko-KR"/>
              <a:t>', '</a:t>
            </a:r>
            <a:r>
              <a:rPr lang="ko-KR" altLang="en-US"/>
              <a:t>러</a:t>
            </a:r>
            <a:r>
              <a:rPr lang="en-US" altLang="ko-KR"/>
              <a:t>', '</a:t>
            </a:r>
            <a:r>
              <a:rPr lang="ko-KR" altLang="en-US"/>
              <a:t>닝</a:t>
            </a:r>
            <a:r>
              <a:rPr lang="en-US" altLang="ko-KR"/>
              <a:t>']</a:t>
            </a:r>
            <a:endParaRPr lang="ko-KR" altLang="en-US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00036826-80BB-37EC-58B9-B8EE465E0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58555"/>
              </p:ext>
            </p:extLst>
          </p:nvPr>
        </p:nvGraphicFramePr>
        <p:xfrm>
          <a:off x="1631950" y="3646503"/>
          <a:ext cx="53975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kobart.tokenizer.convert_tokens_to_ids(tokens)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F1506B-6FED-46CB-F191-41D7C6DDA7D1}"/>
              </a:ext>
            </a:extLst>
          </p:cNvPr>
          <p:cNvCxnSpPr/>
          <p:nvPr/>
        </p:nvCxnSpPr>
        <p:spPr>
          <a:xfrm>
            <a:off x="7191375" y="3829383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C6A7DE-4F82-55B3-26CF-D9449EBB9BB6}"/>
              </a:ext>
            </a:extLst>
          </p:cNvPr>
          <p:cNvSpPr txBox="1"/>
          <p:nvPr/>
        </p:nvSpPr>
        <p:spPr>
          <a:xfrm>
            <a:off x="3053382" y="4142739"/>
            <a:ext cx="635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[16814, 14397, 14125, 25429, 1700, 10021, 10277, 9747]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9652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063C-9889-C4F5-B2FE-E210A592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E7EEA6-F4B9-5F04-B453-1E377F894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BPE</a:t>
            </a:r>
          </a:p>
          <a:p>
            <a:pPr lvl="2"/>
            <a:r>
              <a:rPr lang="en-US" altLang="ko-KR"/>
              <a:t>encode( ) </a:t>
            </a:r>
            <a:r>
              <a:rPr lang="ko-KR" altLang="en-US"/>
              <a:t>메서드는 문자열에서 토큰 아이디 리스트를 바로 만들어 줌</a:t>
            </a:r>
            <a:endParaRPr lang="en-US" altLang="ko-KR"/>
          </a:p>
          <a:p>
            <a:pPr lvl="3"/>
            <a:r>
              <a:rPr lang="en-US" altLang="ko-KR"/>
              <a:t>encode( ) </a:t>
            </a:r>
            <a:r>
              <a:rPr lang="ko-KR" altLang="en-US"/>
              <a:t>메서드의 출력을 보면 맨 앞과 뒤에 토큰 아이디 </a:t>
            </a:r>
            <a:r>
              <a:rPr lang="en-US" altLang="ko-KR"/>
              <a:t>0</a:t>
            </a:r>
            <a:r>
              <a:rPr lang="ko-KR" altLang="en-US"/>
              <a:t>과 </a:t>
            </a:r>
            <a:r>
              <a:rPr lang="en-US" altLang="ko-KR"/>
              <a:t>1</a:t>
            </a:r>
            <a:r>
              <a:rPr lang="ko-KR" altLang="en-US"/>
              <a:t>이 추가됨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두 토큰은 문자열의 시작과 끝을 나타냄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en-US" altLang="ko-KR"/>
              <a:t>convert_ids_to_tokens( ) </a:t>
            </a:r>
            <a:r>
              <a:rPr lang="ko-KR" altLang="en-US"/>
              <a:t>메서드 </a:t>
            </a:r>
            <a:r>
              <a:rPr lang="en-US" altLang="ko-KR"/>
              <a:t>- </a:t>
            </a:r>
            <a:r>
              <a:rPr lang="ko-KR" altLang="en-US"/>
              <a:t>토큰 아이디를 토큰으로 변환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E37CA24-5A71-B346-8362-A0D53950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55E4D5-8008-7E72-F6ED-C9398058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A1FD18AB-F046-A75B-4B11-1F23475F78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CF55AB14-F875-23B5-BA3E-DABF7F9A7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92831"/>
              </p:ext>
            </p:extLst>
          </p:nvPr>
        </p:nvGraphicFramePr>
        <p:xfrm>
          <a:off x="1631950" y="2285977"/>
          <a:ext cx="56451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token_ids = kobart.tokenizer.encode('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혼자 만들면서 공부하는 딥러닝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print(token_ids)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5626F8-62CC-6778-9FB9-740774FBDEDC}"/>
              </a:ext>
            </a:extLst>
          </p:cNvPr>
          <p:cNvCxnSpPr/>
          <p:nvPr/>
        </p:nvCxnSpPr>
        <p:spPr>
          <a:xfrm>
            <a:off x="7458075" y="2451712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B4670E-ABE4-904B-8B2B-C7ED7ED7B8D7}"/>
              </a:ext>
            </a:extLst>
          </p:cNvPr>
          <p:cNvSpPr txBox="1"/>
          <p:nvPr/>
        </p:nvSpPr>
        <p:spPr>
          <a:xfrm>
            <a:off x="3053382" y="2958013"/>
            <a:ext cx="635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[0, 16814, 14397, 14125, 25429, 1700, 10021, 10277, 9747, 1]</a:t>
            </a:r>
            <a:endParaRPr lang="ko-KR" altLang="en-US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72381C3E-FB55-DC3C-0DD7-201F46972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85490"/>
              </p:ext>
            </p:extLst>
          </p:nvPr>
        </p:nvGraphicFramePr>
        <p:xfrm>
          <a:off x="1631949" y="3893404"/>
          <a:ext cx="564514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14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tokens = kobart.tokenizer.convert_ids_to_tokens(token_ids)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print(tokens)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BB53A2-F655-DF43-7226-1084895D39DE}"/>
              </a:ext>
            </a:extLst>
          </p:cNvPr>
          <p:cNvSpPr txBox="1"/>
          <p:nvPr/>
        </p:nvSpPr>
        <p:spPr>
          <a:xfrm>
            <a:off x="2954957" y="4555581"/>
            <a:ext cx="698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['&lt;s&gt;', '_</a:t>
            </a:r>
            <a:r>
              <a:rPr lang="ko-KR" altLang="en-US"/>
              <a:t>혼자</a:t>
            </a:r>
            <a:r>
              <a:rPr lang="en-US" altLang="ko-KR"/>
              <a:t>', '_</a:t>
            </a:r>
            <a:r>
              <a:rPr lang="ko-KR" altLang="en-US"/>
              <a:t>만들</a:t>
            </a:r>
            <a:r>
              <a:rPr lang="en-US" altLang="ko-KR"/>
              <a:t>', '</a:t>
            </a:r>
            <a:r>
              <a:rPr lang="ko-KR" altLang="en-US"/>
              <a:t>면서</a:t>
            </a:r>
            <a:r>
              <a:rPr lang="en-US" altLang="ko-KR"/>
              <a:t>', '_</a:t>
            </a:r>
            <a:r>
              <a:rPr lang="ko-KR" altLang="en-US"/>
              <a:t>공부하는</a:t>
            </a:r>
            <a:r>
              <a:rPr lang="en-US" altLang="ko-KR"/>
              <a:t>', '_', '</a:t>
            </a:r>
            <a:r>
              <a:rPr lang="ko-KR" altLang="en-US"/>
              <a:t>딥</a:t>
            </a:r>
            <a:r>
              <a:rPr lang="en-US" altLang="ko-KR"/>
              <a:t>', '</a:t>
            </a:r>
            <a:r>
              <a:rPr lang="ko-KR" altLang="en-US"/>
              <a:t>러</a:t>
            </a:r>
            <a:r>
              <a:rPr lang="en-US" altLang="ko-KR"/>
              <a:t>', '</a:t>
            </a:r>
            <a:r>
              <a:rPr lang="ko-KR" altLang="en-US"/>
              <a:t>닝</a:t>
            </a:r>
            <a:r>
              <a:rPr lang="en-US" altLang="ko-KR"/>
              <a:t>', '&lt;/s&gt;']</a:t>
            </a:r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FA11CC-7C61-5F40-333E-305C33BFA52D}"/>
              </a:ext>
            </a:extLst>
          </p:cNvPr>
          <p:cNvCxnSpPr/>
          <p:nvPr/>
        </p:nvCxnSpPr>
        <p:spPr>
          <a:xfrm>
            <a:off x="7350125" y="4166212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15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/>
              <a:t>순환 신경망을 사용한 인코더</a:t>
            </a:r>
            <a:r>
              <a:rPr lang="en-US" altLang="ko-KR"/>
              <a:t>-</a:t>
            </a:r>
            <a:r>
              <a:rPr lang="ko-KR" altLang="en-US"/>
              <a:t>디코더 네트워크</a:t>
            </a:r>
            <a:endParaRPr lang="ko-KR" altLang="en-US" dirty="0"/>
          </a:p>
          <a:p>
            <a:pPr lvl="1"/>
            <a:r>
              <a:rPr lang="ko-KR" altLang="en-US"/>
              <a:t>순환 신경망의 한계 </a:t>
            </a:r>
            <a:endParaRPr lang="en-US" altLang="ko-KR"/>
          </a:p>
          <a:p>
            <a:pPr lvl="2"/>
            <a:r>
              <a:rPr lang="ko-KR" altLang="en-US"/>
              <a:t>시퀀스가 길어질수록 이전에 처리한 데이터를 기억하기 어려움</a:t>
            </a:r>
          </a:p>
          <a:p>
            <a:pPr lvl="3"/>
            <a:r>
              <a:rPr lang="ko-KR" altLang="en-US"/>
              <a:t>이 문제를 해결하기 위해 </a:t>
            </a:r>
            <a:r>
              <a:rPr lang="en-US" altLang="ko-KR"/>
              <a:t>LSTM</a:t>
            </a:r>
            <a:r>
              <a:rPr lang="ko-KR" altLang="en-US"/>
              <a:t>과 </a:t>
            </a:r>
            <a:r>
              <a:rPr lang="en-US" altLang="ko-KR"/>
              <a:t>GRU </a:t>
            </a:r>
            <a:r>
              <a:rPr lang="ko-KR" altLang="en-US"/>
              <a:t>같은 구조가 개발되었지만</a:t>
            </a:r>
            <a:r>
              <a:rPr lang="en-US" altLang="ko-KR"/>
              <a:t>, </a:t>
            </a:r>
            <a:r>
              <a:rPr lang="ko-KR" altLang="en-US"/>
              <a:t>완벽한 해결책은 아님</a:t>
            </a:r>
          </a:p>
          <a:p>
            <a:pPr lvl="2"/>
            <a:r>
              <a:rPr lang="ko-KR" altLang="en-US"/>
              <a:t>기계 번역</a:t>
            </a:r>
            <a:r>
              <a:rPr lang="en-US" altLang="ko-KR"/>
              <a:t>(machine translation) </a:t>
            </a:r>
            <a:r>
              <a:rPr lang="ko-KR" altLang="en-US"/>
              <a:t>애플리케이션의 한계</a:t>
            </a:r>
            <a:endParaRPr lang="en-US" altLang="ko-KR"/>
          </a:p>
          <a:p>
            <a:pPr lvl="3"/>
            <a:r>
              <a:rPr lang="ko-KR" altLang="en-US"/>
              <a:t>번역할 문장이 길어질수록 기존 </a:t>
            </a:r>
            <a:r>
              <a:rPr lang="en-US" altLang="ko-KR"/>
              <a:t>RNN </a:t>
            </a:r>
            <a:r>
              <a:rPr lang="ko-KR" altLang="en-US"/>
              <a:t>기반 모델은 번역의 품질을 유지하기 어려움</a:t>
            </a:r>
            <a:endParaRPr lang="en-US" altLang="ko-KR"/>
          </a:p>
          <a:p>
            <a:pPr lvl="3"/>
            <a:r>
              <a:rPr lang="ko-KR" altLang="en-US"/>
              <a:t>기계 번역에 사용되는 신경망 구조는 전형적으로 시퀀스</a:t>
            </a:r>
            <a:r>
              <a:rPr lang="en-US" altLang="ko-KR"/>
              <a:t>-</a:t>
            </a:r>
            <a:r>
              <a:rPr lang="ko-KR" altLang="en-US"/>
              <a:t>투</a:t>
            </a:r>
            <a:r>
              <a:rPr lang="en-US" altLang="ko-KR"/>
              <a:t>-</a:t>
            </a:r>
            <a:r>
              <a:rPr lang="ko-KR" altLang="en-US"/>
              <a:t>시퀀스</a:t>
            </a:r>
            <a:r>
              <a:rPr lang="en-US" altLang="ko-KR"/>
              <a:t>(sequence-to-sequence) </a:t>
            </a:r>
            <a:r>
              <a:rPr lang="ko-KR" altLang="en-US"/>
              <a:t>구조</a:t>
            </a:r>
            <a:br>
              <a:rPr lang="en-US" altLang="ko-KR"/>
            </a:br>
            <a:r>
              <a:rPr lang="ko-KR" altLang="en-US"/>
              <a:t>시퀀스</a:t>
            </a:r>
            <a:r>
              <a:rPr lang="en-US" altLang="ko-KR"/>
              <a:t>-</a:t>
            </a:r>
            <a:r>
              <a:rPr lang="ko-KR" altLang="en-US"/>
              <a:t>투</a:t>
            </a:r>
            <a:r>
              <a:rPr lang="en-US" altLang="ko-KR"/>
              <a:t>-</a:t>
            </a:r>
            <a:r>
              <a:rPr lang="ko-KR" altLang="en-US"/>
              <a:t>시퀀스 작업은 텍스트를 입력받아 텍스트를 출력</a:t>
            </a:r>
            <a:endParaRPr lang="en-US" altLang="ko-KR"/>
          </a:p>
          <a:p>
            <a:pPr lvl="3"/>
            <a:r>
              <a:rPr lang="ko-KR" altLang="en-US"/>
              <a:t>보통 인코더</a:t>
            </a:r>
            <a:r>
              <a:rPr lang="en-US" altLang="ko-KR"/>
              <a:t>-</a:t>
            </a:r>
            <a:r>
              <a:rPr lang="ko-KR" altLang="en-US"/>
              <a:t>디코더 구조를 사용하며</a:t>
            </a:r>
            <a:r>
              <a:rPr lang="en-US" altLang="ko-KR"/>
              <a:t>, </a:t>
            </a:r>
            <a:r>
              <a:rPr lang="ko-KR" altLang="en-US"/>
              <a:t>인코더와 디코더에 각각 순환 신경망을 적용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신경망</a:t>
            </a:r>
            <a:r>
              <a:rPr lang="en-US" altLang="ko-KR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38497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3059-3A8C-89B4-798A-03D6DF06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31CBD70-5ABC-6548-9597-0C88E3A709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 u="sng"/>
              <a:t>BPE</a:t>
            </a:r>
          </a:p>
          <a:p>
            <a:pPr lvl="2"/>
            <a:r>
              <a:rPr lang="en-US" altLang="ko-KR"/>
              <a:t>decode( ) </a:t>
            </a:r>
            <a:r>
              <a:rPr lang="ko-KR" altLang="en-US"/>
              <a:t>메서드 </a:t>
            </a:r>
            <a:r>
              <a:rPr lang="en-US" altLang="ko-KR"/>
              <a:t>- </a:t>
            </a:r>
            <a:r>
              <a:rPr lang="ko-KR" altLang="en-US"/>
              <a:t>토큰 리스트를 원래 문자열로 복원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945B65-97EB-4F66-022E-91B99763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9A340B-4EE5-01CC-8221-244D867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5E7BF56-7850-86E8-1330-4FBE06F8E9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1108E7BE-9C41-D055-DF6B-A544BB6F3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856972"/>
              </p:ext>
            </p:extLst>
          </p:nvPr>
        </p:nvGraphicFramePr>
        <p:xfrm>
          <a:off x="1631951" y="1712179"/>
          <a:ext cx="44640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kobart.tokenizer.decode(token_ids)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D1B76B-5878-ECE0-D0CA-B00A3DE27221}"/>
              </a:ext>
            </a:extLst>
          </p:cNvPr>
          <p:cNvSpPr txBox="1"/>
          <p:nvPr/>
        </p:nvSpPr>
        <p:spPr>
          <a:xfrm>
            <a:off x="3059732" y="2254134"/>
            <a:ext cx="698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'&lt;s&gt; </a:t>
            </a:r>
            <a:r>
              <a:rPr lang="ko-KR" altLang="en-US"/>
              <a:t>혼자 만들면서 공부하는 딥러닝</a:t>
            </a:r>
            <a:r>
              <a:rPr lang="en-US" altLang="ko-KR"/>
              <a:t>&lt;/s&gt;'</a:t>
            </a:r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42E9B3D-3D49-D6FA-61D3-4F0D70530C3E}"/>
              </a:ext>
            </a:extLst>
          </p:cNvPr>
          <p:cNvCxnSpPr/>
          <p:nvPr/>
        </p:nvCxnSpPr>
        <p:spPr>
          <a:xfrm>
            <a:off x="6215063" y="1832587"/>
            <a:ext cx="266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261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61B4F-B00C-8E1C-8E37-416B1B266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9E69A7A-CB14-EC84-EEB8-DEDA1BB89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워드피스</a:t>
            </a:r>
            <a:endParaRPr lang="en-US" altLang="ko-KR" u="sng"/>
          </a:p>
          <a:p>
            <a:pPr lvl="1"/>
            <a:r>
              <a:rPr lang="ko-KR" altLang="en-US"/>
              <a:t>워드피스 토큰화는 </a:t>
            </a:r>
            <a:r>
              <a:rPr lang="en-US" altLang="ko-KR"/>
              <a:t>BPE </a:t>
            </a:r>
            <a:r>
              <a:rPr lang="ko-KR" altLang="en-US"/>
              <a:t>토큰화와 매우 비슷함</a:t>
            </a:r>
            <a:endParaRPr lang="en-US" altLang="ko-KR"/>
          </a:p>
          <a:p>
            <a:pPr lvl="2"/>
            <a:r>
              <a:rPr lang="ko-KR" altLang="en-US"/>
              <a:t>먼저 훈련 데이터셋에 있는 모든 문자가 포함된 어휘 사전으로 시작해서 가장 많이 등장하는 부분단어 </a:t>
            </a:r>
            <a:br>
              <a:rPr lang="en-US" altLang="ko-KR"/>
            </a:br>
            <a:r>
              <a:rPr lang="ko-KR" altLang="en-US"/>
              <a:t>쌍을 어휘 사전에 추가</a:t>
            </a:r>
            <a:br>
              <a:rPr lang="en-US" altLang="ko-KR"/>
            </a:br>
            <a:r>
              <a:rPr lang="en-US" altLang="ko-KR"/>
              <a:t>- BPE</a:t>
            </a:r>
            <a:r>
              <a:rPr lang="ko-KR" altLang="en-US"/>
              <a:t>는 단순히 가장 많이 등장하는 부분단어를 선택하지만 워드피스는 부분단어를 구성하는 </a:t>
            </a:r>
            <a:br>
              <a:rPr lang="en-US" altLang="ko-KR"/>
            </a:br>
            <a:r>
              <a:rPr lang="en-US" altLang="ko-KR"/>
              <a:t>  </a:t>
            </a:r>
            <a:r>
              <a:rPr lang="ko-KR" altLang="en-US"/>
              <a:t>개별 토큰의 빈도도 고려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“</a:t>
            </a:r>
            <a:r>
              <a:rPr lang="en-US" altLang="ko-KR"/>
              <a:t>ab” </a:t>
            </a:r>
            <a:r>
              <a:rPr lang="ko-KR" altLang="en-US"/>
              <a:t>토큰과 “</a:t>
            </a:r>
            <a:r>
              <a:rPr lang="en-US" altLang="ko-KR"/>
              <a:t>cd” </a:t>
            </a:r>
            <a:r>
              <a:rPr lang="ko-KR" altLang="en-US"/>
              <a:t>토큰의 빈도가 각각 </a:t>
            </a:r>
            <a:r>
              <a:rPr lang="en-US" altLang="ko-KR"/>
              <a:t>10</a:t>
            </a:r>
            <a:r>
              <a:rPr lang="ko-KR" altLang="en-US"/>
              <a:t>과 </a:t>
            </a:r>
            <a:r>
              <a:rPr lang="en-US" altLang="ko-KR"/>
              <a:t>20</a:t>
            </a:r>
            <a:r>
              <a:rPr lang="ko-KR" altLang="en-US"/>
              <a:t>이라면 </a:t>
            </a:r>
            <a:br>
              <a:rPr lang="en-US" altLang="ko-KR"/>
            </a:br>
            <a:r>
              <a:rPr lang="en-US" altLang="ko-KR"/>
              <a:t>- BPE </a:t>
            </a:r>
            <a:r>
              <a:rPr lang="ko-KR" altLang="en-US"/>
              <a:t>알고리즘은 “</a:t>
            </a:r>
            <a:r>
              <a:rPr lang="en-US" altLang="ko-KR"/>
              <a:t>cd” </a:t>
            </a:r>
            <a:r>
              <a:rPr lang="ko-KR" altLang="en-US"/>
              <a:t>토큰을 먼저 어휘 사전에 추가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워드피스는 “</a:t>
            </a:r>
            <a:r>
              <a:rPr lang="en-US" altLang="ko-KR"/>
              <a:t>ab” </a:t>
            </a:r>
            <a:r>
              <a:rPr lang="ko-KR" altLang="en-US"/>
              <a:t>토큰의 빈도를 “</a:t>
            </a:r>
            <a:r>
              <a:rPr lang="en-US" altLang="ko-KR"/>
              <a:t>a”</a:t>
            </a:r>
            <a:r>
              <a:rPr lang="ko-KR" altLang="en-US"/>
              <a:t>와 “</a:t>
            </a:r>
            <a:r>
              <a:rPr lang="en-US" altLang="ko-KR"/>
              <a:t>b” </a:t>
            </a:r>
            <a:r>
              <a:rPr lang="ko-KR" altLang="en-US"/>
              <a:t>토큰의 빈도로 나누고</a:t>
            </a:r>
            <a:r>
              <a:rPr lang="en-US" altLang="ko-KR"/>
              <a:t>, </a:t>
            </a:r>
            <a:r>
              <a:rPr lang="ko-KR" altLang="en-US"/>
              <a:t>마찬가지로 “</a:t>
            </a:r>
            <a:r>
              <a:rPr lang="en-US" altLang="ko-KR"/>
              <a:t>cd” </a:t>
            </a:r>
            <a:r>
              <a:rPr lang="ko-KR" altLang="en-US"/>
              <a:t>토큰의 빈도를 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“</a:t>
            </a:r>
            <a:r>
              <a:rPr lang="en-US" altLang="ko-KR"/>
              <a:t>c”</a:t>
            </a:r>
            <a:r>
              <a:rPr lang="ko-KR" altLang="en-US"/>
              <a:t>와 “</a:t>
            </a:r>
            <a:r>
              <a:rPr lang="en-US" altLang="ko-KR"/>
              <a:t>d” </a:t>
            </a:r>
            <a:r>
              <a:rPr lang="ko-KR" altLang="en-US"/>
              <a:t>토큰의 빈도로 나누어 둘 중 큰 값을 가진 토큰을 어휘사전에 추가</a:t>
            </a:r>
            <a:endParaRPr lang="en-US" altLang="ko-KR"/>
          </a:p>
          <a:p>
            <a:pPr lvl="2"/>
            <a:r>
              <a:rPr lang="ko-KR" altLang="en-US"/>
              <a:t>이런 방식 때문에 </a:t>
            </a:r>
            <a:r>
              <a:rPr lang="en-US" altLang="ko-KR"/>
              <a:t>BPE </a:t>
            </a:r>
            <a:r>
              <a:rPr lang="ko-KR" altLang="en-US"/>
              <a:t>알고리즘으로 만든 어휘 사전과 조금 다른 어휘 사전을 구성</a:t>
            </a:r>
            <a:endParaRPr lang="en-US" altLang="ko-KR"/>
          </a:p>
          <a:p>
            <a:pPr lvl="1"/>
            <a:r>
              <a:rPr lang="ko-KR" altLang="en-US"/>
              <a:t>워드피스를 사용하는 대표적인 </a:t>
            </a:r>
            <a:r>
              <a:rPr lang="en-US" altLang="ko-KR"/>
              <a:t>LLM</a:t>
            </a:r>
            <a:r>
              <a:rPr lang="ko-KR" altLang="en-US"/>
              <a:t>은 인코더 기반 모델인 </a:t>
            </a:r>
            <a:r>
              <a:rPr lang="en-US" altLang="ko-KR"/>
              <a:t>BERT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50319C-DAAB-04CC-B750-55B3963E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4B5F4-CF18-A8BF-954A-F4695CEA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A069EB3-D164-1BF2-1F06-E9A1B15C42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67123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A0F7-034F-DCEA-4683-6B290191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4C6F4EC-F5E9-34CD-2802-58296A30A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유니그램</a:t>
            </a:r>
            <a:endParaRPr lang="en-US" altLang="ko-KR" u="sng"/>
          </a:p>
          <a:p>
            <a:pPr lvl="1"/>
            <a:r>
              <a:rPr lang="ko-KR" altLang="en-US"/>
              <a:t>유니그램 토큰화에서는 초기에 매우 큰 어휘 사전을 만든 다음 사전에 지정한 어휘 사전 크기에 </a:t>
            </a:r>
            <a:br>
              <a:rPr lang="en-US" altLang="ko-KR"/>
            </a:br>
            <a:r>
              <a:rPr lang="ko-KR" altLang="en-US"/>
              <a:t>도달할 때까지 점진적으로 토큰을 제거</a:t>
            </a:r>
            <a:endParaRPr lang="en-US" altLang="ko-KR"/>
          </a:p>
          <a:p>
            <a:pPr lvl="2"/>
            <a:r>
              <a:rPr lang="ko-KR" altLang="en-US"/>
              <a:t>초기 어휘 사전은 공백으로 나누어진 단어를 부분단어로 쪼개어 추가하거나 </a:t>
            </a:r>
            <a:r>
              <a:rPr lang="en-US" altLang="ko-KR"/>
              <a:t>BPE </a:t>
            </a:r>
            <a:r>
              <a:rPr lang="ko-KR" altLang="en-US"/>
              <a:t>알고리즘을 적용</a:t>
            </a:r>
            <a:endParaRPr lang="en-US" altLang="ko-KR"/>
          </a:p>
          <a:p>
            <a:pPr lvl="2"/>
            <a:r>
              <a:rPr lang="ko-KR" altLang="en-US"/>
              <a:t>그다음 어휘 사전에 있는 모든 토큰이 독립적이라 가정하고</a:t>
            </a:r>
            <a:r>
              <a:rPr lang="en-US" altLang="ko-KR"/>
              <a:t>, (</a:t>
            </a:r>
            <a:r>
              <a:rPr lang="ko-KR" altLang="en-US"/>
              <a:t>그래서 유니그램</a:t>
            </a:r>
            <a:r>
              <a:rPr lang="en-US" altLang="ko-KR"/>
              <a:t>) </a:t>
            </a:r>
            <a:r>
              <a:rPr lang="ko-KR" altLang="en-US"/>
              <a:t>전체 손실을 가장 적게 </a:t>
            </a:r>
            <a:br>
              <a:rPr lang="en-US" altLang="ko-KR"/>
            </a:br>
            <a:r>
              <a:rPr lang="ko-KR" altLang="en-US"/>
              <a:t>증가시키는 토큰을 하나씩 삭제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여기서 손실은 각 토큰의 등장 확률을 곱한 것에 음수를 취한 값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작은 실숫값인 확률을 곱하는 대신 계산하기 쉬운 덧셈으로 바꾸기 위해 로그를 씌움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손실은 음의 로그 확률</a:t>
            </a:r>
            <a:r>
              <a:rPr lang="en-US" altLang="ko-KR"/>
              <a:t> </a:t>
            </a:r>
            <a:r>
              <a:rPr lang="ko-KR" altLang="en-US"/>
              <a:t>또는 음의 로그 가능도</a:t>
            </a:r>
            <a:r>
              <a:rPr lang="en-US" altLang="ko-KR"/>
              <a:t>(negative log likelihood)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일반적으로 유니그램 토큰화는 단독으로 쓰이지 않으며 </a:t>
            </a:r>
            <a:r>
              <a:rPr lang="ko-KR" altLang="en-US" u="sng"/>
              <a:t>센텐스피스</a:t>
            </a:r>
            <a:r>
              <a:rPr lang="ko-KR" altLang="en-US"/>
              <a:t>와 함께 사용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214EDA-B835-0540-B0ED-3D9DADAC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6202F3-C090-23B7-029A-ECDB78C3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90C9090-AD67-3B2F-CDC8-052D351A9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AEDB7-09C8-D34D-86C4-B8181E2B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01" y="3898900"/>
            <a:ext cx="6780399" cy="8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40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16715-A80C-9F03-9504-FDEF9793F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AFE2285-224D-C6B6-8C5E-5EF997ECC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 u="sng"/>
              <a:t>센텐스피스</a:t>
            </a:r>
            <a:endParaRPr lang="en-US" altLang="ko-KR" u="sng"/>
          </a:p>
          <a:p>
            <a:pPr lvl="1"/>
            <a:r>
              <a:rPr lang="ko-KR" altLang="en-US"/>
              <a:t>지금까지 언급한 모든 토큰화 방법은 사전 토큰화</a:t>
            </a:r>
            <a:r>
              <a:rPr lang="en-US" altLang="ko-KR"/>
              <a:t>(pre-tokenization)</a:t>
            </a:r>
          </a:p>
          <a:p>
            <a:pPr lvl="2"/>
            <a:r>
              <a:rPr lang="ko-KR" altLang="en-US"/>
              <a:t>먼저 텍스트를 공백 등을 기준으로 단어로 나눔</a:t>
            </a:r>
            <a:endParaRPr lang="en-US" altLang="ko-KR"/>
          </a:p>
          <a:p>
            <a:pPr lvl="2"/>
            <a:r>
              <a:rPr lang="ko-KR" altLang="en-US"/>
              <a:t>하지만 중국어와 같은 일부 언어의 경우 이런 방식이 통하지 않음</a:t>
            </a:r>
            <a:endParaRPr lang="en-US" altLang="ko-KR"/>
          </a:p>
          <a:p>
            <a:pPr lvl="1"/>
            <a:r>
              <a:rPr lang="ko-KR" altLang="en-US"/>
              <a:t>센텐스피스는 사전 토큰화를 사용하지 않는 방법으로 최신 언어 모델에서 널리 사용</a:t>
            </a:r>
            <a:endParaRPr lang="en-US" altLang="ko-KR"/>
          </a:p>
          <a:p>
            <a:pPr lvl="2"/>
            <a:r>
              <a:rPr lang="ko-KR" altLang="en-US"/>
              <a:t>원시 입력 텍스트를 그대로 사용하며 공백을 문자의 하나로 간주</a:t>
            </a:r>
            <a:endParaRPr lang="en-US" altLang="ko-KR"/>
          </a:p>
          <a:p>
            <a:pPr lvl="1"/>
            <a:r>
              <a:rPr lang="ko-KR" altLang="en-US"/>
              <a:t>센텐스피스는 알고리즘이자 라이브러리이며 실제 어휘 사전 구성은 </a:t>
            </a:r>
            <a:r>
              <a:rPr lang="en-US" altLang="ko-KR"/>
              <a:t>BPE</a:t>
            </a:r>
            <a:r>
              <a:rPr lang="ko-KR" altLang="en-US"/>
              <a:t>나 유니그램 알고리즘을 사용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2020E0-C737-E3D6-E829-4D787CD2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트랜스포머로 상품 설명 요약하기</a:t>
            </a:r>
            <a:r>
              <a:rPr lang="en-US" altLang="ko-KR"/>
              <a:t>(37)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391F43-0DAC-DDA1-E805-48DEA406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429E37C-52C3-1EEE-9E15-F390DAAE73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34567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7CA0F-9BF4-CA27-30A9-1F70CC115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7A3C2DD-E36C-D1A5-FF38-4B592CFD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마무리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144CE6-C5B8-597D-2542-08B0670C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A77F33F-E6FB-164D-FBC1-FA12E89EC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키워드로 끝나는 핵심 포인트</a:t>
            </a:r>
          </a:p>
          <a:p>
            <a:pPr lvl="1"/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전이 학습</a:t>
            </a:r>
            <a:endParaRPr lang="en-US" altLang="ko-KR" b="0" i="0" u="none" strike="noStrike" baseline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한 데이터셋에서 훈련한 모델을 다른 작업 혹은 다른 데이터셋에 적용하는 방법</a:t>
            </a:r>
            <a:endParaRPr lang="en-US" altLang="ko-KR" b="0" i="0" u="none" strike="noStrike" baseline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BART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메타에서 공개한 트랜스포머 기반 인코더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디코더 모델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한국어 데이터셋에서 훈련된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KoBART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모델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허깅페이스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트랜스포머 모델을 쉽게 사용하고 훈련하기 위한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transformers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패키지를 만든 회사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허깅페이스 사이트에는 다양한 트랜스포머 기반 자연어 처리 모델은 물론 비전과 오디오 작업을 위한 모델과 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데이터셋을 무료로 제공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토큰화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대규모 언어 모델에 입력하기 위해 텍스트를 더 작은 단어로 쪼개는 과정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8DEB9457-5129-4762-1820-8E70037517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51671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C5F1-62BF-5ECA-5923-A60C869B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78457FD-67C2-7726-C135-57E13B7A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마무리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EB32B-17A8-659A-BB27-CAC67054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9B9859D-9ED0-FBBF-F3C8-85959762F1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/>
              <a:t>핵심 패키지와 함수</a:t>
            </a:r>
            <a:endParaRPr lang="ko-KR" altLang="en-US" dirty="0"/>
          </a:p>
          <a:p>
            <a:pPr lvl="1"/>
            <a:r>
              <a:rPr lang="en-US" altLang="ko-KR" b="0" i="0" u="sng" strike="noStrike" baseline="0">
                <a:solidFill>
                  <a:srgbClr val="000000"/>
                </a:solidFill>
                <a:latin typeface="YoonV YoonGothic100Std_OTF"/>
              </a:rPr>
              <a:t>transformers</a:t>
            </a: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pipeline( )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허깅페이스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transformers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라이브러리로 간편하게 모델 추론을 할 수 있는 파이프라인 객체를 만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듦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task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파이프라인 객체로 수행할 작업을 지정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‘text-classification’,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‘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summarization’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등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model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작업 수행에 사용할 모델을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device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추론에 사용할 하드웨어 장치를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파이프라인 객체의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model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pipeline(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함수를 호출할 때 로드한 모델 객체를 담고 있음</a:t>
            </a: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이 모델 객체의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config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속성은 인코더와 디코더 개수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임베딩 크기 등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LLM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모델을 위한 다양한 설정을 포함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파이프라인 객체의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tokenizer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pipeline(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함수를 호출할 때 로드한 토크나이저 객체를 담고 있음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3663931F-C846-C862-7EDA-AC2C3B52BF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086935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9F91-FA71-7DDC-0126-EC987BEC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349267-9382-6816-69E9-34F70578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마무리</a:t>
            </a:r>
            <a:r>
              <a:rPr lang="en-US" altLang="ko-KR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5F7BE4-828C-FE4B-2B2C-E88E2C2D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281CDF8-D5FA-8730-943F-767ACFA99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/>
              <a:t>핵심 패키지와 함수</a:t>
            </a:r>
            <a:endParaRPr lang="ko-KR" altLang="en-US" dirty="0"/>
          </a:p>
          <a:p>
            <a:pPr lvl="1"/>
            <a:r>
              <a:rPr lang="ko-KR" altLang="en-US" b="0" i="0" u="sng" strike="noStrike" baseline="0">
                <a:solidFill>
                  <a:srgbClr val="000000"/>
                </a:solidFill>
                <a:latin typeface="YoonV YoonGothic100Std_OTF"/>
              </a:rPr>
              <a:t>허깅페이스 토크나이저 객체의 속성과 메서드</a:t>
            </a:r>
            <a:endParaRPr lang="en-US" altLang="ko-KR" b="0" i="0" u="sng" strike="noStrike" baseline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vocab_size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토크나이저의 어휘 사전 크기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vocab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토크나이저의 어휘 사전을 반환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토크나이저의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get_vocab(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메서드를 호출하는 것과 동일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tokenize(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 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문자열을 토큰으로 분할하여 토큰 리스트를 반환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convert_tokens_to_ids 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 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토큰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또는 토큰의 리스트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을 토큰 아이디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또는 토큰 아이디의 리스트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변환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convert_ids_to_tokens 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 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토큰 아이디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또는 토큰 아이디의 리스트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를 토큰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또는 토큰 리스트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으로 변환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encode(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문자열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또는 문자열 리스트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를 토큰으로 분할하여 토큰 아이디의 리스트를 반환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decode( )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메서드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토큰 아이디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또는 토큰 아이디의 리스트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를 문자열로 복원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09831403-E63F-9B21-4F54-9F8A0A382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66207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31E5-B98A-32A8-75B3-1006FDB5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094CA6E-3898-AA10-6097-CA08A756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확인 문제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5A915D-0D2B-E685-7EA8-DA6AA442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092149E-46CD-30E4-DC03-401D45C67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다음 중 오픈소스 </a:t>
            </a:r>
            <a:r>
              <a:rPr lang="en-US" altLang="ko-KR"/>
              <a:t>LLM </a:t>
            </a:r>
            <a:r>
              <a:rPr lang="ko-KR" altLang="en-US"/>
              <a:t>모델이 아닌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① GPT-3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en-US" altLang="ko-KR"/>
              <a:t>② Llama</a:t>
            </a:r>
            <a:r>
              <a:rPr lang="en-US" altLang="ko-KR" dirty="0"/>
              <a:t>		 </a:t>
            </a:r>
            <a:br>
              <a:rPr lang="en-US" altLang="ko-KR" dirty="0"/>
            </a:br>
            <a:r>
              <a:rPr lang="en-US" altLang="ko-KR"/>
              <a:t>③ Gemma</a:t>
            </a:r>
            <a:r>
              <a:rPr lang="en-US" altLang="ko-KR" dirty="0"/>
              <a:t>		  </a:t>
            </a:r>
            <a:br>
              <a:rPr lang="en-US" altLang="ko-KR" dirty="0"/>
            </a:br>
            <a:r>
              <a:rPr lang="en-US" altLang="ko-KR"/>
              <a:t>④ Qwen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다음 중 인코더</a:t>
            </a:r>
            <a:r>
              <a:rPr lang="en-US" altLang="ko-KR"/>
              <a:t>-</a:t>
            </a:r>
            <a:r>
              <a:rPr lang="ko-KR" altLang="en-US"/>
              <a:t>디코더 트랜스포머 모델의 설명으로 올바른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인코더의 개수와 디코더의 개수는 같아야 함</a:t>
            </a:r>
            <a:r>
              <a:rPr lang="ko-KR" altLang="en-US" dirty="0"/>
              <a:t>	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② 각각의 인코더 블록에서 나온 출력이 합쳐져서 디코더로 전달됨</a:t>
            </a:r>
            <a:br>
              <a:rPr lang="en-US" altLang="ko-KR"/>
            </a:br>
            <a:r>
              <a:rPr lang="ko-KR" altLang="en-US"/>
              <a:t>③ 인코더와 디코더는 각각 독립적인 토큰 임베딩 층을 가지고 있음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ko-KR" altLang="en-US"/>
              <a:t>④ 마지막 인코더 블록의 출력이 모든 디코더 블록에 전달됨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BC80A41F-4A28-C8BB-E8DB-F1FFE16DBA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36088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44AB5-7042-6B43-A0C9-704420AE2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A9C012-B077-D475-F090-7932B315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10-2</a:t>
            </a:r>
            <a:r>
              <a:rPr lang="ko-KR" altLang="en-US"/>
              <a:t> 확인 문제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95CAA2-09B6-1A13-71F5-B9CAFB91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365D0CF-4D10-516F-960D-2B2EACFC7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 중 토크나이저와 토큰화에 대한 설명으로 올바르지 않은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토크나이저는 토큰과 토큰 아이디를 매핑한 어휘 사전을 가지고 있음</a:t>
            </a:r>
            <a:r>
              <a:rPr lang="ko-KR" altLang="en-US" dirty="0"/>
              <a:t>	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② 토크나이저는 토큰을 단어 임베딩으로 변환하는 역할을 수행</a:t>
            </a:r>
            <a:br>
              <a:rPr lang="en-US" altLang="ko-KR"/>
            </a:br>
            <a:r>
              <a:rPr lang="ko-KR" altLang="en-US"/>
              <a:t>③</a:t>
            </a:r>
            <a:r>
              <a:rPr lang="en-US" altLang="ko-KR"/>
              <a:t> LLM</a:t>
            </a:r>
            <a:r>
              <a:rPr lang="ko-KR" altLang="en-US"/>
              <a:t>에서 널리 사용하는 토큰화 방법에는 </a:t>
            </a:r>
            <a:r>
              <a:rPr lang="en-US" altLang="ko-KR"/>
              <a:t>BPE, </a:t>
            </a:r>
            <a:r>
              <a:rPr lang="ko-KR" altLang="en-US"/>
              <a:t>워드피스</a:t>
            </a:r>
            <a:r>
              <a:rPr lang="en-US" altLang="ko-KR"/>
              <a:t>, </a:t>
            </a:r>
            <a:r>
              <a:rPr lang="ko-KR" altLang="en-US"/>
              <a:t>유니그램 등이 있음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ko-KR" altLang="en-US"/>
              <a:t>④ 센텐스피스는 토큰화를 수행하기 전에 원시 텍스트를 단어로 분할할 필요가 없음</a:t>
            </a:r>
            <a:endParaRPr lang="en-US" altLang="ko-KR" dirty="0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BF6DE0AF-2E05-A4F3-7448-0B64F755A8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41448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24C7D-5549-F492-15A5-37C447B9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E4993F-873D-C259-532B-D6C1967E9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ko-KR" altLang="en-US"/>
              <a:t>디코더 기반의 대규모 언어</a:t>
            </a:r>
            <a:endParaRPr lang="en-US" altLang="ko-KR"/>
          </a:p>
          <a:p>
            <a:pPr lvl="1"/>
            <a:r>
              <a:rPr lang="ko-KR" altLang="en-US"/>
              <a:t>대표적인 오픈 소스 모델</a:t>
            </a:r>
            <a:endParaRPr lang="en-US" altLang="ko-KR"/>
          </a:p>
          <a:p>
            <a:pPr lvl="2"/>
            <a:r>
              <a:rPr lang="ko-KR" altLang="en-US"/>
              <a:t>메타 </a:t>
            </a:r>
            <a:r>
              <a:rPr lang="en-US" altLang="ko-KR"/>
              <a:t>Llama : https://www.llama.com/</a:t>
            </a:r>
          </a:p>
          <a:p>
            <a:pPr lvl="2"/>
            <a:r>
              <a:rPr lang="ko-KR" altLang="en-US"/>
              <a:t>구글 </a:t>
            </a:r>
            <a:r>
              <a:rPr lang="en-US" altLang="ko-KR"/>
              <a:t>Gemma : https://ai.google.dev/gemma</a:t>
            </a:r>
          </a:p>
          <a:p>
            <a:pPr lvl="2"/>
            <a:r>
              <a:rPr lang="ko-KR" altLang="en-US"/>
              <a:t>마이크로소프트 </a:t>
            </a:r>
            <a:r>
              <a:rPr lang="en-US" altLang="ko-KR"/>
              <a:t>Phi : https://azure.microsoft.com/en-us/products/phi/</a:t>
            </a:r>
          </a:p>
          <a:p>
            <a:pPr lvl="2"/>
            <a:r>
              <a:rPr lang="ko-KR" altLang="en-US"/>
              <a:t>알리바바 </a:t>
            </a:r>
            <a:r>
              <a:rPr lang="en-US" altLang="ko-KR"/>
              <a:t>Qwen : https://qwenlm.github.io/</a:t>
            </a:r>
          </a:p>
          <a:p>
            <a:pPr lvl="1"/>
            <a:r>
              <a:rPr lang="ko-KR" altLang="en-US"/>
              <a:t>대표적인 클로즈드 소스 모델</a:t>
            </a:r>
            <a:endParaRPr lang="en-US" altLang="ko-KR"/>
          </a:p>
          <a:p>
            <a:pPr lvl="2"/>
            <a:r>
              <a:rPr lang="ko-KR" altLang="en-US"/>
              <a:t>오픈</a:t>
            </a:r>
            <a:r>
              <a:rPr lang="en-US" altLang="ko-KR"/>
              <a:t>AI</a:t>
            </a:r>
            <a:r>
              <a:rPr lang="ko-KR" altLang="en-US"/>
              <a:t> </a:t>
            </a:r>
            <a:r>
              <a:rPr lang="en-US" altLang="ko-KR"/>
              <a:t>GPT-4 : https://chat.com</a:t>
            </a:r>
          </a:p>
          <a:p>
            <a:pPr lvl="2"/>
            <a:r>
              <a:rPr lang="ko-KR" altLang="en-US"/>
              <a:t>앤트로픽</a:t>
            </a:r>
            <a:r>
              <a:rPr lang="en-US" altLang="ko-KR"/>
              <a:t>(Anthropic)</a:t>
            </a:r>
            <a:r>
              <a:rPr lang="ko-KR" altLang="en-US"/>
              <a:t> </a:t>
            </a:r>
            <a:r>
              <a:rPr lang="en-US" altLang="ko-KR"/>
              <a:t>Claude : https://claude.ai/</a:t>
            </a:r>
          </a:p>
          <a:p>
            <a:pPr lvl="2"/>
            <a:r>
              <a:rPr lang="ko-KR" altLang="en-US"/>
              <a:t>구글 </a:t>
            </a:r>
            <a:r>
              <a:rPr lang="en-US" altLang="ko-KR"/>
              <a:t>Gemini : https://gemini.google.com/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397F224-634F-858E-FEFE-53BDD290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10E72E-2BA1-14BD-EDD0-5F09DDE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CE666E3-B0FD-97CF-F87B-680CD4C6DA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6007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CE36-D464-2A38-F243-3CE56E31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C2890D-9207-F70C-680B-5E1C5D0662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/>
              <a:t>순환 신경망을 사용한 인코더</a:t>
            </a:r>
            <a:r>
              <a:rPr lang="en-US" altLang="ko-KR"/>
              <a:t>-</a:t>
            </a:r>
            <a:r>
              <a:rPr lang="ko-KR" altLang="en-US"/>
              <a:t>디코더 네트워크</a:t>
            </a:r>
            <a:endParaRPr lang="ko-KR" altLang="en-US" dirty="0"/>
          </a:p>
          <a:p>
            <a:pPr lvl="1"/>
            <a:r>
              <a:rPr lang="ko-KR" altLang="en-US"/>
              <a:t>기계 번역을 수행하는 인코더</a:t>
            </a:r>
            <a:r>
              <a:rPr lang="en-US" altLang="ko-KR"/>
              <a:t>-</a:t>
            </a:r>
            <a:r>
              <a:rPr lang="ko-KR" altLang="en-US"/>
              <a:t>디코더 구조</a:t>
            </a: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r>
              <a:rPr lang="ko-KR" altLang="en-US"/>
              <a:t>인코더 신경망은 입력된 문장을 단어</a:t>
            </a:r>
            <a:r>
              <a:rPr lang="en-US" altLang="ko-KR"/>
              <a:t>(</a:t>
            </a:r>
            <a:r>
              <a:rPr lang="ko-KR" altLang="en-US"/>
              <a:t>토큰</a:t>
            </a:r>
            <a:r>
              <a:rPr lang="en-US" altLang="ko-KR"/>
              <a:t>) </a:t>
            </a:r>
            <a:r>
              <a:rPr lang="ko-KR" altLang="en-US"/>
              <a:t>단위로 하나씩 처리하면서 전체 정보를 하나의 은닉 상태에 압축</a:t>
            </a:r>
            <a:endParaRPr lang="en-US" altLang="ko-KR"/>
          </a:p>
          <a:p>
            <a:pPr marL="1257300" lvl="2" indent="-342900">
              <a:buFont typeface="+mj-lt"/>
              <a:buAutoNum type="arabicParenR"/>
            </a:pPr>
            <a:r>
              <a:rPr lang="ko-KR" altLang="en-US"/>
              <a:t>디코더 신경망이 이 은닉 상태를 받아 마찬가지로 한 단어씩 번역된 문장을 생성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2CC5459-B936-83DC-2832-43F76A97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10-1</a:t>
            </a:r>
            <a:r>
              <a:rPr lang="ko-KR" altLang="en-US"/>
              <a:t> </a:t>
            </a:r>
            <a:r>
              <a:rPr lang="ko-KR" altLang="en-US" dirty="0"/>
              <a:t>순차 데이터와 순환 </a:t>
            </a:r>
            <a:r>
              <a:rPr lang="ko-KR" altLang="en-US"/>
              <a:t>신경망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780B49-38B5-0435-93E5-9C2AEE7A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5C9EF7F-868F-CB65-1235-DFABE9F41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B11F5-8EBA-B513-87A2-6EC746AC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2434373"/>
            <a:ext cx="4438650" cy="39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48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48874-BFD9-1521-AEDC-E71685F2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A0A0023-217F-4BFF-6264-53DA29237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LLM </a:t>
            </a:r>
            <a:r>
              <a:rPr lang="ko-KR" altLang="en-US"/>
              <a:t>리더보드</a:t>
            </a:r>
            <a:endParaRPr lang="en-US" altLang="ko-KR"/>
          </a:p>
          <a:p>
            <a:pPr lvl="1"/>
            <a:r>
              <a:rPr lang="ko-KR" altLang="en-US"/>
              <a:t>대규모 언어 모델의 성능을 비교하는 서비스</a:t>
            </a:r>
            <a:endParaRPr lang="en-US" altLang="ko-KR"/>
          </a:p>
          <a:p>
            <a:pPr lvl="2"/>
            <a:r>
              <a:rPr lang="ko-KR" altLang="en-US"/>
              <a:t>오픈 </a:t>
            </a:r>
            <a:r>
              <a:rPr lang="en-US" altLang="ko-KR"/>
              <a:t>LLM </a:t>
            </a:r>
            <a:r>
              <a:rPr lang="ko-KR" altLang="en-US"/>
              <a:t>리더보드</a:t>
            </a:r>
            <a:r>
              <a:rPr lang="en-US" altLang="ko-KR"/>
              <a:t>(Open LLM Leaderboard)</a:t>
            </a:r>
          </a:p>
          <a:p>
            <a:pPr lvl="3"/>
            <a:r>
              <a:rPr lang="ko-KR" altLang="en-US"/>
              <a:t>허깅페이스에서 제공하는 서비스로</a:t>
            </a:r>
            <a:r>
              <a:rPr lang="en-US" altLang="ko-KR"/>
              <a:t>, </a:t>
            </a:r>
            <a:r>
              <a:rPr lang="ko-KR" altLang="en-US"/>
              <a:t>허깅페이스에 등록된 오픈 소스 </a:t>
            </a:r>
            <a:r>
              <a:rPr lang="en-US" altLang="ko-KR"/>
              <a:t>LLM</a:t>
            </a:r>
            <a:r>
              <a:rPr lang="ko-KR" altLang="en-US"/>
              <a:t>의 성능을 비교</a:t>
            </a:r>
            <a:endParaRPr lang="en-US" altLang="ko-KR"/>
          </a:p>
          <a:p>
            <a:pPr lvl="2"/>
            <a:r>
              <a:rPr lang="en-US" altLang="ko-KR"/>
              <a:t>LMSYS </a:t>
            </a:r>
            <a:r>
              <a:rPr lang="ko-KR" altLang="en-US"/>
              <a:t>챗봇 아레나 리더보드</a:t>
            </a:r>
            <a:r>
              <a:rPr lang="en-US" altLang="ko-KR"/>
              <a:t>(LMSYS Chatbot Arena Leaderboard)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EFF4A37-1C35-848C-34A9-4202A7F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AC6396-D25D-BF46-E0A4-BCC4E17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6791208-DACC-7ECD-8C16-F896E674A1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82DCB0-3DA7-0127-2326-1CCB13E829E1}"/>
              </a:ext>
            </a:extLst>
          </p:cNvPr>
          <p:cNvGrpSpPr/>
          <p:nvPr/>
        </p:nvGrpSpPr>
        <p:grpSpPr>
          <a:xfrm>
            <a:off x="2514600" y="2681358"/>
            <a:ext cx="7162800" cy="3790951"/>
            <a:chOff x="2514600" y="2681358"/>
            <a:chExt cx="7162800" cy="3790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B21589-B15E-5126-03AB-099974809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600" y="2681358"/>
              <a:ext cx="7162800" cy="3790950"/>
            </a:xfrm>
            <a:prstGeom prst="rect">
              <a:avLst/>
            </a:prstGeom>
          </p:spPr>
        </p:pic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3911E289-D296-8DFA-3E1C-EB9A676A10B9}"/>
                </a:ext>
              </a:extLst>
            </p:cNvPr>
            <p:cNvGrpSpPr/>
            <p:nvPr/>
          </p:nvGrpSpPr>
          <p:grpSpPr>
            <a:xfrm>
              <a:off x="2539554" y="6401965"/>
              <a:ext cx="7137846" cy="70344"/>
              <a:chOff x="1876857" y="5902303"/>
              <a:chExt cx="8381561" cy="270919"/>
            </a:xfrm>
          </p:grpSpPr>
          <p:sp>
            <p:nvSpPr>
              <p:cNvPr id="7" name="Wave 20">
                <a:extLst>
                  <a:ext uri="{FF2B5EF4-FFF2-40B4-BE49-F238E27FC236}">
                    <a16:creationId xmlns:a16="http://schemas.microsoft.com/office/drawing/2014/main" id="{E51D891C-43BC-5DD6-C5A9-D8E74A52CC88}"/>
                  </a:ext>
                </a:extLst>
              </p:cNvPr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Wave 21">
                <a:extLst>
                  <a:ext uri="{FF2B5EF4-FFF2-40B4-BE49-F238E27FC236}">
                    <a16:creationId xmlns:a16="http://schemas.microsoft.com/office/drawing/2014/main" id="{F1B96D44-030C-08FD-3049-A3D82E0867CC}"/>
                  </a:ext>
                </a:extLst>
              </p:cNvPr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Wave 22">
                <a:extLst>
                  <a:ext uri="{FF2B5EF4-FFF2-40B4-BE49-F238E27FC236}">
                    <a16:creationId xmlns:a16="http://schemas.microsoft.com/office/drawing/2014/main" id="{39AAA744-7EA8-32EA-89BD-7FA51AE9979A}"/>
                  </a:ext>
                </a:extLst>
              </p:cNvPr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Wave 23">
                <a:extLst>
                  <a:ext uri="{FF2B5EF4-FFF2-40B4-BE49-F238E27FC236}">
                    <a16:creationId xmlns:a16="http://schemas.microsoft.com/office/drawing/2014/main" id="{CA1727C0-CA5D-4645-E4CC-3E59F1FC2E5E}"/>
                  </a:ext>
                </a:extLst>
              </p:cNvPr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Wave 24">
                <a:extLst>
                  <a:ext uri="{FF2B5EF4-FFF2-40B4-BE49-F238E27FC236}">
                    <a16:creationId xmlns:a16="http://schemas.microsoft.com/office/drawing/2014/main" id="{07E5F4F8-9375-FD11-0937-3E4FE06E932F}"/>
                  </a:ext>
                </a:extLst>
              </p:cNvPr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Wave 25">
                <a:extLst>
                  <a:ext uri="{FF2B5EF4-FFF2-40B4-BE49-F238E27FC236}">
                    <a16:creationId xmlns:a16="http://schemas.microsoft.com/office/drawing/2014/main" id="{F1D31F9B-090F-078F-F16C-CAC0F180A744}"/>
                  </a:ext>
                </a:extLst>
              </p:cNvPr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Wave 26">
                <a:extLst>
                  <a:ext uri="{FF2B5EF4-FFF2-40B4-BE49-F238E27FC236}">
                    <a16:creationId xmlns:a16="http://schemas.microsoft.com/office/drawing/2014/main" id="{AAF98F86-B882-8FF3-97C8-909ED3255331}"/>
                  </a:ext>
                </a:extLst>
              </p:cNvPr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Wave 27">
                <a:extLst>
                  <a:ext uri="{FF2B5EF4-FFF2-40B4-BE49-F238E27FC236}">
                    <a16:creationId xmlns:a16="http://schemas.microsoft.com/office/drawing/2014/main" id="{031978E9-66A8-0B63-9092-11B38562C848}"/>
                  </a:ext>
                </a:extLst>
              </p:cNvPr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7085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FBDF-A6B9-E66C-0D7E-822727B5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C1A5E4-E852-B3F7-B075-EAFFE3E3F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LLM </a:t>
            </a:r>
            <a:r>
              <a:rPr lang="ko-KR" altLang="en-US"/>
              <a:t>리더보드</a:t>
            </a:r>
            <a:endParaRPr lang="en-US" altLang="ko-KR"/>
          </a:p>
          <a:p>
            <a:pPr lvl="1"/>
            <a:r>
              <a:rPr lang="ko-KR" altLang="en-US"/>
              <a:t>오픈 </a:t>
            </a:r>
            <a:r>
              <a:rPr lang="en-US" altLang="ko-KR"/>
              <a:t>LLM </a:t>
            </a:r>
            <a:r>
              <a:rPr lang="ko-KR" altLang="en-US"/>
              <a:t>리더보드</a:t>
            </a:r>
            <a:r>
              <a:rPr lang="en-US" altLang="ko-KR"/>
              <a:t>(Open LLM Leaderboard)</a:t>
            </a:r>
          </a:p>
          <a:p>
            <a:pPr lvl="2"/>
            <a:r>
              <a:rPr lang="ko-KR" altLang="en-US"/>
              <a:t>모델의 순위의 기준의 이해를 위해 리더보드의 구성 요소를 확인</a:t>
            </a:r>
            <a:endParaRPr lang="en-US" altLang="ko-KR"/>
          </a:p>
          <a:p>
            <a:pPr lvl="2"/>
            <a:r>
              <a:rPr lang="ko-KR" altLang="en-US"/>
              <a:t>목록의 왼쪽의 </a:t>
            </a:r>
            <a:r>
              <a:rPr lang="en-US" altLang="ko-KR"/>
              <a:t>Type </a:t>
            </a:r>
            <a:r>
              <a:rPr lang="ko-KR" altLang="en-US"/>
              <a:t>열에 나타난 아이콘 </a:t>
            </a:r>
            <a:r>
              <a:rPr lang="en-US" altLang="ko-KR"/>
              <a:t>-</a:t>
            </a:r>
            <a:r>
              <a:rPr lang="ko-KR" altLang="en-US"/>
              <a:t> 모델의 종류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8A8FE6-08B2-3896-FC92-1D1654DF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F85EAC-39E3-751D-3848-4F5856C2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8A5F8F8-C375-0273-FB61-72B4064A0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7631609-090F-6641-1982-2F5E624F0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74608"/>
              </p:ext>
            </p:extLst>
          </p:nvPr>
        </p:nvGraphicFramePr>
        <p:xfrm>
          <a:off x="1524000" y="2371556"/>
          <a:ext cx="9864725" cy="2695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03">
                  <a:extLst>
                    <a:ext uri="{9D8B030D-6E8A-4147-A177-3AD203B41FA5}">
                      <a16:colId xmlns:a16="http://schemas.microsoft.com/office/drawing/2014/main" val="228614157"/>
                    </a:ext>
                  </a:extLst>
                </a:gridCol>
                <a:gridCol w="9013122">
                  <a:extLst>
                    <a:ext uri="{9D8B030D-6E8A-4147-A177-3AD203B41FA5}">
                      <a16:colId xmlns:a16="http://schemas.microsoft.com/office/drawing/2014/main" val="2031355637"/>
                    </a:ext>
                  </a:extLst>
                </a:gridCol>
              </a:tblGrid>
              <a:tr h="449291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대규모 데이터셋에서 사전 훈련된 베이스 모델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또는 파운데이션 모델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foundation model 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57494"/>
                  </a:ext>
                </a:extLst>
              </a:tr>
              <a:tr h="449291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특정 데이터셋에서 미세 튜닝된 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09177"/>
                  </a:ext>
                </a:extLst>
              </a:tr>
              <a:tr h="449291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대화 기능을 위해 미세 튜닝된 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937808"/>
                  </a:ext>
                </a:extLst>
              </a:tr>
              <a:tr h="449291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여러 모델을 병합하여 만든 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103703"/>
                  </a:ext>
                </a:extLst>
              </a:tr>
              <a:tr h="449291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오디오 등과 같이 여러 종류의 데이터를 다룰 수 있는 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10465"/>
                  </a:ext>
                </a:extLst>
              </a:tr>
              <a:tr h="449291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다양한 데이터셋을 사용해 추가로 훈련한 베이스 모델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8865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5CC18-1078-14D2-45CC-D3CE10F6B2CE}"/>
              </a:ext>
            </a:extLst>
          </p:cNvPr>
          <p:cNvGrpSpPr/>
          <p:nvPr/>
        </p:nvGrpSpPr>
        <p:grpSpPr>
          <a:xfrm>
            <a:off x="1745079" y="2420359"/>
            <a:ext cx="366994" cy="2600072"/>
            <a:chOff x="1745079" y="2420359"/>
            <a:chExt cx="366994" cy="26000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1FD82C0-6FA4-198C-5EB9-D7D8A11A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49" y="2420359"/>
              <a:ext cx="348424" cy="3697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B6E7F39-1923-734F-5E43-4240EB431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9301" y="2877500"/>
              <a:ext cx="348424" cy="36975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65265D3-5EF9-E7C9-3313-8123A5E8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412" y="3340853"/>
              <a:ext cx="341313" cy="30576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48A6FAF-4BFE-88D2-2184-D4464021F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9301" y="3772539"/>
              <a:ext cx="334202" cy="34842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C0255A4-0912-1303-56F5-10BFCE1DD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5079" y="4196451"/>
              <a:ext cx="348424" cy="32709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096DAE0-6176-3EE4-652B-5D85981C9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2856" y="4657786"/>
              <a:ext cx="341313" cy="36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822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9CC46-30DD-9A2B-101E-95669C40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B78371-7181-2D8A-8F2D-8D5D2764CB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LLM </a:t>
            </a:r>
            <a:r>
              <a:rPr lang="ko-KR" altLang="en-US"/>
              <a:t>리더보드</a:t>
            </a:r>
            <a:endParaRPr lang="en-US" altLang="ko-KR"/>
          </a:p>
          <a:p>
            <a:pPr lvl="1"/>
            <a:r>
              <a:rPr lang="ko-KR" altLang="en-US"/>
              <a:t>오픈 </a:t>
            </a:r>
            <a:r>
              <a:rPr lang="en-US" altLang="ko-KR"/>
              <a:t>LLM </a:t>
            </a:r>
            <a:r>
              <a:rPr lang="ko-KR" altLang="en-US"/>
              <a:t>리더보드</a:t>
            </a:r>
            <a:r>
              <a:rPr lang="en-US" altLang="ko-KR"/>
              <a:t>(Open LLM Leaderboard)</a:t>
            </a:r>
          </a:p>
          <a:p>
            <a:pPr lvl="2"/>
            <a:r>
              <a:rPr lang="en-US" altLang="ko-KR"/>
              <a:t>Average </a:t>
            </a:r>
            <a:r>
              <a:rPr lang="ko-KR" altLang="en-US"/>
              <a:t>열은 모든 벤치마크에서 얻은 점수를 평균한 값</a:t>
            </a:r>
            <a:endParaRPr lang="en-US" altLang="ko-KR"/>
          </a:p>
          <a:p>
            <a:pPr lvl="3"/>
            <a:r>
              <a:rPr lang="en-US" altLang="ko-KR"/>
              <a:t>IFEval(Instruction-Following Evaluation): </a:t>
            </a:r>
            <a:r>
              <a:rPr lang="ko-KR" altLang="en-US"/>
              <a:t>약 </a:t>
            </a:r>
            <a:r>
              <a:rPr lang="en-US" altLang="ko-KR"/>
              <a:t>500</a:t>
            </a:r>
            <a:r>
              <a:rPr lang="ko-KR" altLang="en-US"/>
              <a:t>개의 프롬프트</a:t>
            </a:r>
            <a:r>
              <a:rPr lang="en-US" altLang="ko-KR"/>
              <a:t>10</a:t>
            </a:r>
            <a:r>
              <a:rPr lang="ko-KR" altLang="en-US"/>
              <a:t>를 선택하여 언어 모델이 프롬프트의 지시를 </a:t>
            </a:r>
            <a:br>
              <a:rPr lang="en-US" altLang="ko-KR"/>
            </a:br>
            <a:r>
              <a:rPr lang="ko-KR" altLang="en-US"/>
              <a:t>얼마나 잘 따르는지 평가한 값</a:t>
            </a:r>
            <a:endParaRPr lang="en-US" altLang="ko-KR"/>
          </a:p>
          <a:p>
            <a:pPr lvl="3"/>
            <a:r>
              <a:rPr lang="en-US" altLang="ko-KR"/>
              <a:t>BBH(Big Bench Hard): </a:t>
            </a:r>
            <a:r>
              <a:rPr lang="ko-KR" altLang="en-US"/>
              <a:t>빅 벤치</a:t>
            </a:r>
            <a:r>
              <a:rPr lang="en-US" altLang="ko-KR"/>
              <a:t>(Big-Bench) </a:t>
            </a:r>
            <a:r>
              <a:rPr lang="ko-KR" altLang="en-US"/>
              <a:t>평가의 하위 집합으로 다단계 추론 능력을 평가하는 어려운 과제로 구성</a:t>
            </a:r>
            <a:endParaRPr lang="en-US" altLang="ko-KR"/>
          </a:p>
          <a:p>
            <a:pPr lvl="3"/>
            <a:r>
              <a:rPr lang="en-US" altLang="ko-KR"/>
              <a:t>MATH(Mathematics Aptitude Test of Heuristics): </a:t>
            </a:r>
            <a:r>
              <a:rPr lang="ko-KR" altLang="en-US"/>
              <a:t>수학 문제 해결 능력을 평가하는 벤치마크</a:t>
            </a:r>
            <a:br>
              <a:rPr lang="en-US" altLang="ko-KR"/>
            </a:br>
            <a:r>
              <a:rPr lang="en-US" altLang="ko-KR"/>
              <a:t>- 12,500</a:t>
            </a:r>
            <a:r>
              <a:rPr lang="ko-KR" altLang="en-US"/>
              <a:t>개의 문제로 구성되어 있고 대수학</a:t>
            </a:r>
            <a:r>
              <a:rPr lang="en-US" altLang="ko-KR"/>
              <a:t>, </a:t>
            </a:r>
            <a:r>
              <a:rPr lang="ko-KR" altLang="en-US"/>
              <a:t>정수론</a:t>
            </a:r>
            <a:r>
              <a:rPr lang="en-US" altLang="ko-KR"/>
              <a:t>, </a:t>
            </a:r>
            <a:r>
              <a:rPr lang="ko-KR" altLang="en-US"/>
              <a:t>조합</a:t>
            </a:r>
            <a:r>
              <a:rPr lang="en-US" altLang="ko-KR"/>
              <a:t>, </a:t>
            </a:r>
            <a:r>
              <a:rPr lang="ko-KR" altLang="en-US"/>
              <a:t>확률</a:t>
            </a:r>
            <a:r>
              <a:rPr lang="en-US" altLang="ko-KR"/>
              <a:t>, </a:t>
            </a:r>
            <a:r>
              <a:rPr lang="ko-KR" altLang="en-US"/>
              <a:t>미적분 등의 문제를 풀어야 함</a:t>
            </a:r>
            <a:endParaRPr lang="en-US" altLang="ko-KR"/>
          </a:p>
          <a:p>
            <a:pPr lvl="3"/>
            <a:r>
              <a:rPr lang="en-US" altLang="ko-KR"/>
              <a:t>GPQA(Graduate-Level Google-Proof Q&amp;A): </a:t>
            </a:r>
            <a:r>
              <a:rPr lang="ko-KR" altLang="en-US"/>
              <a:t>화학</a:t>
            </a:r>
            <a:r>
              <a:rPr lang="en-US" altLang="ko-KR"/>
              <a:t>, </a:t>
            </a:r>
            <a:r>
              <a:rPr lang="ko-KR" altLang="en-US"/>
              <a:t>생물학</a:t>
            </a:r>
            <a:r>
              <a:rPr lang="en-US" altLang="ko-KR"/>
              <a:t>, </a:t>
            </a:r>
            <a:r>
              <a:rPr lang="ko-KR" altLang="en-US"/>
              <a:t>물리학 분야에서 박사 수준의 </a:t>
            </a:r>
            <a:r>
              <a:rPr lang="en-US" altLang="ko-KR"/>
              <a:t>448</a:t>
            </a:r>
            <a:r>
              <a:rPr lang="ko-KR" altLang="en-US"/>
              <a:t>개의 객관식 </a:t>
            </a:r>
            <a:br>
              <a:rPr lang="en-US" altLang="ko-KR"/>
            </a:br>
            <a:r>
              <a:rPr lang="ko-KR" altLang="en-US"/>
              <a:t>문제를 푸는 벤치마크</a:t>
            </a:r>
            <a:endParaRPr lang="en-US" altLang="ko-KR"/>
          </a:p>
          <a:p>
            <a:pPr lvl="3"/>
            <a:r>
              <a:rPr lang="en-US" altLang="ko-KR"/>
              <a:t>MUSR(Multistep Soft Reasoning): </a:t>
            </a:r>
            <a:r>
              <a:rPr lang="ko-KR" altLang="en-US"/>
              <a:t>자연어로 묘사된 추론 문제를 푸는 벤치마크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예</a:t>
            </a:r>
            <a:r>
              <a:rPr lang="en-US" altLang="ko-KR"/>
              <a:t>) 1,000</a:t>
            </a:r>
            <a:r>
              <a:rPr lang="ko-KR" altLang="en-US"/>
              <a:t>단어 길이의 미스터리 문제를 풀어야 하는 과제</a:t>
            </a:r>
            <a:endParaRPr lang="en-US" altLang="ko-KR"/>
          </a:p>
          <a:p>
            <a:pPr lvl="3"/>
            <a:r>
              <a:rPr lang="en-US" altLang="ko-KR"/>
              <a:t>MMLU-Pro(Massive Multitask Language Understanding - Professional): </a:t>
            </a:r>
            <a:r>
              <a:rPr lang="ko-KR" altLang="en-US"/>
              <a:t>대규모 언어 모델의 언어 이해와 추론 능력을 </a:t>
            </a:r>
            <a:br>
              <a:rPr lang="en-US" altLang="ko-KR"/>
            </a:br>
            <a:r>
              <a:rPr lang="ko-KR" altLang="en-US"/>
              <a:t>평가하기 위한 벤치마크로</a:t>
            </a:r>
            <a:r>
              <a:rPr lang="en-US" altLang="ko-KR"/>
              <a:t>, </a:t>
            </a:r>
            <a:r>
              <a:rPr lang="ko-KR" altLang="en-US"/>
              <a:t>기존의 </a:t>
            </a:r>
            <a:r>
              <a:rPr lang="en-US" altLang="ko-KR"/>
              <a:t>MMLU</a:t>
            </a:r>
            <a:r>
              <a:rPr lang="ko-KR" altLang="en-US"/>
              <a:t>보다 더 복잡하고 어려운 </a:t>
            </a:r>
            <a:r>
              <a:rPr lang="en-US" altLang="ko-KR"/>
              <a:t>12,000</a:t>
            </a:r>
            <a:r>
              <a:rPr lang="ko-KR" altLang="en-US"/>
              <a:t>개의 문제로 구성</a:t>
            </a:r>
            <a:endParaRPr lang="en-US" altLang="ko-KR"/>
          </a:p>
          <a:p>
            <a:pPr lvl="3"/>
            <a:r>
              <a:rPr lang="en-US" altLang="ko-KR"/>
              <a:t>CO</a:t>
            </a:r>
            <a:r>
              <a:rPr lang="en-US" altLang="ko-KR" baseline="-25000"/>
              <a:t>2</a:t>
            </a:r>
            <a:r>
              <a:rPr lang="en-US" altLang="ko-KR"/>
              <a:t> Cost: </a:t>
            </a:r>
            <a:r>
              <a:rPr lang="ko-KR" altLang="en-US"/>
              <a:t>모델을 평가하는 데 사용된 전력을 생산하기 위해 배출된 탄소의 양</a:t>
            </a:r>
            <a:r>
              <a:rPr lang="en-US" altLang="ko-KR"/>
              <a:t>(Kg)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61FD08-EDB6-B19D-69F6-856DC52F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26A66B-A6EF-2E60-2872-3C664D16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B0785D8-91D9-3EB3-E74E-2EE1D2A6C7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037160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EF21-3FEA-94BB-2FD8-B0940466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228EE54-BB23-6431-6331-808220687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LLM </a:t>
            </a:r>
            <a:r>
              <a:rPr lang="ko-KR" altLang="en-US"/>
              <a:t>리더보드</a:t>
            </a:r>
            <a:endParaRPr lang="en-US" altLang="ko-KR"/>
          </a:p>
          <a:p>
            <a:pPr lvl="1"/>
            <a:r>
              <a:rPr lang="ko-KR" altLang="en-US"/>
              <a:t>오픈 </a:t>
            </a:r>
            <a:r>
              <a:rPr lang="en-US" altLang="ko-KR"/>
              <a:t>LLM </a:t>
            </a:r>
            <a:r>
              <a:rPr lang="ko-KR" altLang="en-US"/>
              <a:t>리더보드</a:t>
            </a:r>
            <a:r>
              <a:rPr lang="en-US" altLang="ko-KR"/>
              <a:t>(Open LLM Leaderboard)</a:t>
            </a:r>
          </a:p>
          <a:p>
            <a:pPr lvl="2"/>
            <a:r>
              <a:rPr lang="ko-KR" altLang="en-US"/>
              <a:t>리더보드는 기본적으로 </a:t>
            </a:r>
            <a:r>
              <a:rPr lang="en-US" altLang="ko-KR"/>
              <a:t>Average </a:t>
            </a:r>
            <a:r>
              <a:rPr lang="ko-KR" altLang="en-US"/>
              <a:t>열의 값을 기준으로 정렬</a:t>
            </a:r>
            <a:endParaRPr lang="en-US" altLang="ko-KR"/>
          </a:p>
          <a:p>
            <a:pPr lvl="3"/>
            <a:r>
              <a:rPr lang="ko-KR" altLang="en-US"/>
              <a:t>다른 열을 기준으로 정렬하려면 열 이름 옆에 있는 아이콘을 클릭하여 내림차순이나 오름차순으로 표시</a:t>
            </a:r>
            <a:endParaRPr lang="en-US" altLang="ko-KR"/>
          </a:p>
          <a:p>
            <a:pPr lvl="3"/>
            <a:r>
              <a:rPr lang="ko-KR" altLang="en-US"/>
              <a:t>테이블 오른쪽 위의 아이콘 </a:t>
            </a:r>
            <a:r>
              <a:rPr lang="en-US" altLang="ko-KR"/>
              <a:t>- </a:t>
            </a:r>
            <a:r>
              <a:rPr lang="ko-KR" altLang="en-US"/>
              <a:t>표시하고 싶은 열을 추가하거나 제외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02E87E-A166-EAB1-0FC6-35B9940B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316199-1182-0A4F-3E10-27FF55ED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C8FF684-CA35-E482-23B4-8E36199D10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4DAC14-EE62-A1C0-ACF1-BCB85F3F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2" y="2673343"/>
            <a:ext cx="30003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7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0319-8F68-FC6D-F8C5-9C2CD359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EE8C464-5627-445E-2FE0-4C6A6AAB4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LLM </a:t>
            </a:r>
            <a:r>
              <a:rPr lang="ko-KR" altLang="en-US"/>
              <a:t>리더보드</a:t>
            </a:r>
            <a:endParaRPr lang="en-US" altLang="ko-KR"/>
          </a:p>
          <a:p>
            <a:pPr lvl="1"/>
            <a:r>
              <a:rPr lang="ko-KR" altLang="en-US"/>
              <a:t>오픈 </a:t>
            </a:r>
            <a:r>
              <a:rPr lang="en-US" altLang="ko-KR"/>
              <a:t>LLM </a:t>
            </a:r>
            <a:r>
              <a:rPr lang="ko-KR" altLang="en-US"/>
              <a:t>리더보드</a:t>
            </a:r>
            <a:r>
              <a:rPr lang="en-US" altLang="ko-KR"/>
              <a:t>(Open LLM Leaderboard)</a:t>
            </a:r>
          </a:p>
          <a:p>
            <a:pPr lvl="2"/>
            <a:r>
              <a:rPr lang="ko-KR" altLang="en-US"/>
              <a:t>오른쪽 위 아이콘을 클릭한 다음 </a:t>
            </a:r>
            <a:r>
              <a:rPr lang="en-US" altLang="ko-KR"/>
              <a:t>Architecture </a:t>
            </a:r>
            <a:r>
              <a:rPr lang="ko-KR" altLang="en-US"/>
              <a:t>버튼을 클릭하면</a:t>
            </a:r>
            <a:endParaRPr lang="en-US" altLang="ko-KR"/>
          </a:p>
          <a:p>
            <a:pPr lvl="3"/>
            <a:r>
              <a:rPr lang="ko-KR" altLang="en-US"/>
              <a:t>목록에 있는 모델이 사용한 파운데이션 모델 또는 베이스 모델을 </a:t>
            </a:r>
            <a:r>
              <a:rPr lang="en-US" altLang="ko-KR"/>
              <a:t>Architecture </a:t>
            </a:r>
            <a:r>
              <a:rPr lang="ko-KR" altLang="en-US"/>
              <a:t>열에 보여줌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17DC5-3796-72FE-A03A-6ECBF2D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00103E-B713-2D3A-7DF0-6763D301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257BC39-0B08-424C-3C9C-5F2E3A99A0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055F3C-1F96-0352-40EC-86172C2D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349500"/>
            <a:ext cx="9347326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002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C3EE-CF3B-F1FA-71B6-6DF6A943A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D979C1-5B90-4FC0-349D-9D6DED58C7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LLM </a:t>
            </a:r>
            <a:r>
              <a:rPr lang="ko-KR" altLang="en-US"/>
              <a:t>리더보드</a:t>
            </a:r>
            <a:endParaRPr lang="en-US" altLang="ko-KR"/>
          </a:p>
          <a:p>
            <a:pPr lvl="1"/>
            <a:r>
              <a:rPr lang="ko-KR" altLang="en-US"/>
              <a:t>오픈 </a:t>
            </a:r>
            <a:r>
              <a:rPr lang="en-US" altLang="ko-KR"/>
              <a:t>LLM </a:t>
            </a:r>
            <a:r>
              <a:rPr lang="ko-KR" altLang="en-US"/>
              <a:t>리더보드</a:t>
            </a:r>
            <a:r>
              <a:rPr lang="en-US" altLang="ko-KR"/>
              <a:t>(Open LLM Leaderboard)</a:t>
            </a:r>
          </a:p>
          <a:p>
            <a:pPr lvl="2"/>
            <a:r>
              <a:rPr lang="ko-KR" altLang="en-US"/>
              <a:t>학습에서는 코랩에서 예제를 실행해야 하므로</a:t>
            </a:r>
            <a:r>
              <a:rPr lang="en-US" altLang="ko-KR"/>
              <a:t>, </a:t>
            </a:r>
            <a:r>
              <a:rPr lang="ko-KR" altLang="en-US"/>
              <a:t>파라미터 개수가 작은 모델을 사용하는 것이 좋음</a:t>
            </a:r>
            <a:endParaRPr lang="en-US" altLang="ko-KR"/>
          </a:p>
          <a:p>
            <a:pPr lvl="2"/>
            <a:r>
              <a:rPr lang="ko-KR" altLang="en-US"/>
              <a:t>리더보드 중앙 검색 창 아래 ‘</a:t>
            </a:r>
            <a:r>
              <a:rPr lang="en-US" altLang="ko-KR"/>
              <a:t>Quick Filters’ </a:t>
            </a:r>
            <a:r>
              <a:rPr lang="ko-KR" altLang="en-US"/>
              <a:t>버튼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모델 파라미터 크기에 따라 순서대로 네 개의 버튼이 제공</a:t>
            </a:r>
            <a:endParaRPr lang="en-US" altLang="ko-KR"/>
          </a:p>
          <a:p>
            <a:pPr lvl="3"/>
            <a:r>
              <a:rPr lang="en-US" altLang="ko-KR"/>
              <a:t>For Edge Devices : 30</a:t>
            </a:r>
            <a:r>
              <a:rPr lang="ko-KR" altLang="en-US"/>
              <a:t>억 개 이하</a:t>
            </a:r>
          </a:p>
          <a:p>
            <a:pPr lvl="3"/>
            <a:r>
              <a:rPr lang="en-US" altLang="ko-KR"/>
              <a:t>For Consumers : 30</a:t>
            </a:r>
            <a:r>
              <a:rPr lang="ko-KR" altLang="en-US"/>
              <a:t>억 개 </a:t>
            </a:r>
            <a:r>
              <a:rPr lang="en-US" altLang="ko-KR"/>
              <a:t>~ 70</a:t>
            </a:r>
            <a:r>
              <a:rPr lang="ko-KR" altLang="en-US"/>
              <a:t>억 개</a:t>
            </a:r>
          </a:p>
          <a:p>
            <a:pPr lvl="3"/>
            <a:r>
              <a:rPr lang="en-US" altLang="ko-KR"/>
              <a:t>Mid-range : 70</a:t>
            </a:r>
            <a:r>
              <a:rPr lang="ko-KR" altLang="en-US"/>
              <a:t>억 개 </a:t>
            </a:r>
            <a:r>
              <a:rPr lang="en-US" altLang="ko-KR"/>
              <a:t>~ 650</a:t>
            </a:r>
            <a:r>
              <a:rPr lang="ko-KR" altLang="en-US"/>
              <a:t>억 개</a:t>
            </a:r>
          </a:p>
          <a:p>
            <a:pPr lvl="3"/>
            <a:r>
              <a:rPr lang="en-US" altLang="ko-KR"/>
              <a:t>For the GPU-rich : 650</a:t>
            </a:r>
            <a:r>
              <a:rPr lang="ko-KR" altLang="en-US"/>
              <a:t>억 개 이상</a:t>
            </a:r>
          </a:p>
          <a:p>
            <a:pPr lvl="2"/>
            <a:r>
              <a:rPr lang="ko-KR" altLang="en-US"/>
              <a:t>이 중 ‘</a:t>
            </a:r>
            <a:r>
              <a:rPr lang="en-US" altLang="ko-KR"/>
              <a:t>For Edge Devices’</a:t>
            </a:r>
            <a:r>
              <a:rPr lang="ko-KR" altLang="en-US"/>
              <a:t>를 선택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A485922-7156-684F-51CC-770D889A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89D29C-6DF4-51B5-2DBF-4E207624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52B7B5D-4317-504A-D0E3-2F89E65CD7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67D308-9C56-A739-07D1-44046A6B9407}"/>
              </a:ext>
            </a:extLst>
          </p:cNvPr>
          <p:cNvGrpSpPr/>
          <p:nvPr/>
        </p:nvGrpSpPr>
        <p:grpSpPr>
          <a:xfrm>
            <a:off x="2495550" y="4230461"/>
            <a:ext cx="7200900" cy="2241846"/>
            <a:chOff x="2495550" y="4230461"/>
            <a:chExt cx="7200900" cy="22418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BE586D4-297C-1BC9-CF7B-411CC8796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550" y="4230461"/>
              <a:ext cx="7200900" cy="2133600"/>
            </a:xfrm>
            <a:prstGeom prst="rect">
              <a:avLst/>
            </a:prstGeom>
          </p:spPr>
        </p:pic>
        <p:grpSp>
          <p:nvGrpSpPr>
            <p:cNvPr id="7" name="Group 19">
              <a:extLst>
                <a:ext uri="{FF2B5EF4-FFF2-40B4-BE49-F238E27FC236}">
                  <a16:creationId xmlns:a16="http://schemas.microsoft.com/office/drawing/2014/main" id="{8576FDA9-9DB5-38DF-0E23-FEDA01F8A229}"/>
                </a:ext>
              </a:extLst>
            </p:cNvPr>
            <p:cNvGrpSpPr/>
            <p:nvPr/>
          </p:nvGrpSpPr>
          <p:grpSpPr>
            <a:xfrm>
              <a:off x="2530029" y="6335484"/>
              <a:ext cx="7166421" cy="136823"/>
              <a:chOff x="1876857" y="5902303"/>
              <a:chExt cx="8381561" cy="270919"/>
            </a:xfrm>
          </p:grpSpPr>
          <p:sp>
            <p:nvSpPr>
              <p:cNvPr id="8" name="Wave 20">
                <a:extLst>
                  <a:ext uri="{FF2B5EF4-FFF2-40B4-BE49-F238E27FC236}">
                    <a16:creationId xmlns:a16="http://schemas.microsoft.com/office/drawing/2014/main" id="{BA6BEA59-DAD9-9142-E274-A19F2F99EAC9}"/>
                  </a:ext>
                </a:extLst>
              </p:cNvPr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Wave 21">
                <a:extLst>
                  <a:ext uri="{FF2B5EF4-FFF2-40B4-BE49-F238E27FC236}">
                    <a16:creationId xmlns:a16="http://schemas.microsoft.com/office/drawing/2014/main" id="{56D117B4-6BD8-EB48-3443-6B950D2A161F}"/>
                  </a:ext>
                </a:extLst>
              </p:cNvPr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Wave 22">
                <a:extLst>
                  <a:ext uri="{FF2B5EF4-FFF2-40B4-BE49-F238E27FC236}">
                    <a16:creationId xmlns:a16="http://schemas.microsoft.com/office/drawing/2014/main" id="{492533B7-FEBB-A059-F3BB-9D223EE075D2}"/>
                  </a:ext>
                </a:extLst>
              </p:cNvPr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Wave 23">
                <a:extLst>
                  <a:ext uri="{FF2B5EF4-FFF2-40B4-BE49-F238E27FC236}">
                    <a16:creationId xmlns:a16="http://schemas.microsoft.com/office/drawing/2014/main" id="{3AAF7340-0724-B9D5-E6D5-0E5055502FA9}"/>
                  </a:ext>
                </a:extLst>
              </p:cNvPr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Wave 24">
                <a:extLst>
                  <a:ext uri="{FF2B5EF4-FFF2-40B4-BE49-F238E27FC236}">
                    <a16:creationId xmlns:a16="http://schemas.microsoft.com/office/drawing/2014/main" id="{7A5A815F-249E-2165-12C6-F80C6896F855}"/>
                  </a:ext>
                </a:extLst>
              </p:cNvPr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Wave 25">
                <a:extLst>
                  <a:ext uri="{FF2B5EF4-FFF2-40B4-BE49-F238E27FC236}">
                    <a16:creationId xmlns:a16="http://schemas.microsoft.com/office/drawing/2014/main" id="{C50695FA-E708-5F59-FADA-2756BABB63FA}"/>
                  </a:ext>
                </a:extLst>
              </p:cNvPr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Wave 26">
                <a:extLst>
                  <a:ext uri="{FF2B5EF4-FFF2-40B4-BE49-F238E27FC236}">
                    <a16:creationId xmlns:a16="http://schemas.microsoft.com/office/drawing/2014/main" id="{89278C38-1753-6759-E43F-362FE572594E}"/>
                  </a:ext>
                </a:extLst>
              </p:cNvPr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Wave 27">
                <a:extLst>
                  <a:ext uri="{FF2B5EF4-FFF2-40B4-BE49-F238E27FC236}">
                    <a16:creationId xmlns:a16="http://schemas.microsoft.com/office/drawing/2014/main" id="{9645DE1D-5C59-2194-5068-22521ABFF38D}"/>
                  </a:ext>
                </a:extLst>
              </p:cNvPr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595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8ADD-812E-B4B1-1046-45B31E3A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74D1DCB-83ED-896B-2E22-EF2049F5D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en-US" altLang="ko-KR"/>
              <a:t>EXAONE</a:t>
            </a:r>
            <a:r>
              <a:rPr lang="ko-KR" altLang="en-US"/>
              <a:t>은 국내에서 오픈 소스로 공개된 파운데이션 모델</a:t>
            </a:r>
            <a:endParaRPr lang="en-US" altLang="ko-KR"/>
          </a:p>
          <a:p>
            <a:pPr lvl="2"/>
            <a:r>
              <a:rPr lang="ko-KR" altLang="en-US"/>
              <a:t>한국어와 영어를 잘 이해하며 다양한 작업을 수행할 수 있는 모델</a:t>
            </a:r>
            <a:endParaRPr lang="en-US" altLang="ko-KR"/>
          </a:p>
          <a:p>
            <a:pPr lvl="2"/>
            <a:r>
              <a:rPr lang="ko-KR" altLang="en-US"/>
              <a:t>모델의 </a:t>
            </a:r>
            <a:r>
              <a:rPr lang="en-US" altLang="ko-KR"/>
              <a:t>3.5 </a:t>
            </a:r>
            <a:r>
              <a:rPr lang="ko-KR" altLang="en-US"/>
              <a:t>버전은 최신 </a:t>
            </a:r>
            <a:r>
              <a:rPr lang="en-US" altLang="ko-KR"/>
              <a:t>LLM</a:t>
            </a:r>
            <a:r>
              <a:rPr lang="ko-KR" altLang="en-US"/>
              <a:t>에서 채택하는 여러 기술을 사용</a:t>
            </a:r>
            <a:endParaRPr lang="en-US" altLang="ko-KR"/>
          </a:p>
          <a:p>
            <a:pPr lvl="1"/>
            <a:r>
              <a:rPr lang="en-US" altLang="ko-KR"/>
              <a:t>EXAONE</a:t>
            </a:r>
            <a:r>
              <a:rPr lang="ko-KR" altLang="en-US"/>
              <a:t>은 디코더 기반 트랜스포머 모델</a:t>
            </a:r>
            <a:endParaRPr lang="en-US" altLang="ko-KR"/>
          </a:p>
          <a:p>
            <a:pPr lvl="2"/>
            <a:r>
              <a:rPr lang="en-US" altLang="ko-KR"/>
              <a:t>BART</a:t>
            </a:r>
            <a:r>
              <a:rPr lang="ko-KR" altLang="en-US"/>
              <a:t>처럼 인코더의 출력을 전달받는 크로스 어텐션 층이 없다는 점을 유념</a:t>
            </a:r>
            <a:endParaRPr lang="en-US" altLang="ko-KR"/>
          </a:p>
          <a:p>
            <a:pPr lvl="1"/>
            <a:r>
              <a:rPr lang="en-US" altLang="ko-KR"/>
              <a:t>EXAONE</a:t>
            </a:r>
            <a:r>
              <a:rPr lang="ko-KR" altLang="en-US"/>
              <a:t>은 최신 </a:t>
            </a:r>
            <a:r>
              <a:rPr lang="en-US" altLang="ko-KR"/>
              <a:t>LLM</a:t>
            </a:r>
            <a:r>
              <a:rPr lang="ko-KR" altLang="en-US"/>
              <a:t>에서 널리 사용하는 그룹 쿼리 어텐션</a:t>
            </a:r>
            <a:r>
              <a:rPr lang="en-US" altLang="ko-KR"/>
              <a:t>(grouped query attention)</a:t>
            </a:r>
            <a:r>
              <a:rPr lang="ko-KR" altLang="en-US"/>
              <a:t>을 사용</a:t>
            </a:r>
            <a:endParaRPr lang="en-US" altLang="ko-KR"/>
          </a:p>
          <a:p>
            <a:pPr lvl="2"/>
            <a:r>
              <a:rPr lang="ko-KR" altLang="en-US"/>
              <a:t>멀티 헤드 어텐션의 변형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1259B4-8801-1C8F-F98D-E156FA0C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F2D5E6-9EAF-A3FB-3779-2B2B2E7D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A7349E57-F9A4-3368-D808-975B44E670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7232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BFDFF-04F9-26FF-4F49-BF3E9704C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FD9EFA1-E9B7-1BD1-A17F-EC47C54D7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ko-KR" altLang="en-US"/>
              <a:t>멀티 쿼리 어텐션</a:t>
            </a:r>
            <a:r>
              <a:rPr lang="en-US" altLang="ko-KR"/>
              <a:t>(multi-query attention)</a:t>
            </a:r>
          </a:p>
          <a:p>
            <a:pPr lvl="2"/>
            <a:r>
              <a:rPr lang="ko-KR" altLang="en-US"/>
              <a:t>멀티 헤드 어텐션에서 키와 값을 모든 헤드에서 공유하는 방식</a:t>
            </a:r>
            <a:endParaRPr lang="en-US" altLang="ko-KR"/>
          </a:p>
          <a:p>
            <a:pPr lvl="2"/>
            <a:r>
              <a:rPr lang="ko-KR" altLang="en-US"/>
              <a:t>디코더는 하나의 토큰을 생성한 후</a:t>
            </a:r>
            <a:r>
              <a:rPr lang="en-US" altLang="ko-KR"/>
              <a:t>, </a:t>
            </a:r>
            <a:r>
              <a:rPr lang="ko-KR" altLang="en-US"/>
              <a:t>그 토큰을 입력의 끝에 이어 붙인 다음 다시 모델에 입력해 다음 토큰을 </a:t>
            </a:r>
            <a:br>
              <a:rPr lang="en-US" altLang="ko-KR"/>
            </a:br>
            <a:r>
              <a:rPr lang="ko-KR" altLang="en-US"/>
              <a:t>생성 </a:t>
            </a:r>
            <a:r>
              <a:rPr lang="en-US" altLang="ko-KR"/>
              <a:t>- </a:t>
            </a:r>
            <a:r>
              <a:rPr lang="ko-KR" altLang="en-US"/>
              <a:t>자기회귀 모델</a:t>
            </a:r>
            <a:endParaRPr lang="en-US" altLang="ko-KR"/>
          </a:p>
          <a:p>
            <a:pPr lvl="3"/>
            <a:r>
              <a:rPr lang="ko-KR" altLang="en-US"/>
              <a:t>이 방식에서는 디코더가 하나의 토큰을 생성할 때마다 이전에 처리했던 토큰들을 매번 다시 계산해야 하므로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언뜻 보면 계산 낭비처럼 보임</a:t>
            </a:r>
            <a:endParaRPr lang="en-US" altLang="ko-KR"/>
          </a:p>
          <a:p>
            <a:pPr lvl="3"/>
            <a:r>
              <a:rPr lang="ko-KR" altLang="en-US"/>
              <a:t>이 문제를 해결하기 위해 어텐션 층에서 키와 값을 캐시에 저장하고 다음 토큰을 생성할 때 재사용하는 기법이 등장</a:t>
            </a:r>
            <a:endParaRPr lang="en-US" altLang="ko-KR"/>
          </a:p>
          <a:p>
            <a:pPr lvl="3"/>
            <a:r>
              <a:rPr lang="ko-KR" altLang="en-US"/>
              <a:t>그러나 트랜스포머에 입력할 수 있는 최대 입력 길이를 늘리려면 캐시의 크기도 자연스럽게 커질 수밖에 없음</a:t>
            </a:r>
            <a:endParaRPr lang="en-US" altLang="ko-KR"/>
          </a:p>
          <a:p>
            <a:pPr lvl="2"/>
            <a:r>
              <a:rPr lang="ko-KR" altLang="en-US"/>
              <a:t>문제 해결 </a:t>
            </a:r>
            <a:r>
              <a:rPr lang="en-US" altLang="ko-KR"/>
              <a:t>- </a:t>
            </a:r>
            <a:r>
              <a:rPr lang="ko-KR" altLang="en-US"/>
              <a:t>멀티 헤드 어텐션에서 키와 값을 모든 헤드에서 공유하는 방식이 등장</a:t>
            </a:r>
            <a:endParaRPr lang="en-US" altLang="ko-KR"/>
          </a:p>
          <a:p>
            <a:pPr lvl="1"/>
            <a:r>
              <a:rPr lang="ko-KR" altLang="en-US"/>
              <a:t>그룹 쿼리 어텐션</a:t>
            </a:r>
            <a:endParaRPr lang="en-US" altLang="ko-KR"/>
          </a:p>
          <a:p>
            <a:pPr lvl="2"/>
            <a:r>
              <a:rPr lang="ko-KR" altLang="en-US"/>
              <a:t>모든 헤드에서 키와 값을 공유하지 않고</a:t>
            </a:r>
            <a:r>
              <a:rPr lang="en-US" altLang="ko-KR"/>
              <a:t>, </a:t>
            </a:r>
            <a:r>
              <a:rPr lang="ko-KR" altLang="en-US"/>
              <a:t>몇 개의 헤드씩 나눠서 공유하는 방식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0CFA868-CCF5-0C41-A75F-C92158D1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24CE46-05F0-DBB8-EFB3-9F95670E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AEBB67F-AE1E-0236-43DC-59E3DE48C9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134868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D88E-4526-65FA-F284-2A823C4F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EA546557-9DFE-52DD-1784-DBDD549F0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2"/>
            <a:r>
              <a:rPr lang="ko-KR" altLang="en-US"/>
              <a:t>멀티 쿼리 어텐션과 그룹 쿼리 어텐션은 키와 값을 만드는 밀집층의 개수가 줄어들기 때문에 </a:t>
            </a:r>
            <a:br>
              <a:rPr lang="en-US" altLang="ko-KR"/>
            </a:br>
            <a:r>
              <a:rPr lang="ko-KR" altLang="en-US"/>
              <a:t>전체 모델의 파라미터 개수를 줄이는 효과</a:t>
            </a:r>
            <a:endParaRPr lang="en-US" altLang="ko-KR"/>
          </a:p>
          <a:p>
            <a:pPr lvl="2"/>
            <a:r>
              <a:rPr lang="ko-KR" altLang="en-US"/>
              <a:t>상대적으로 크기가 작은 </a:t>
            </a:r>
            <a:r>
              <a:rPr lang="en-US" altLang="ko-KR"/>
              <a:t>LLM</a:t>
            </a:r>
            <a:r>
              <a:rPr lang="ko-KR" altLang="en-US"/>
              <a:t>에서 널리 사용</a:t>
            </a:r>
          </a:p>
          <a:p>
            <a:pPr lvl="2"/>
            <a:r>
              <a:rPr lang="en-US" altLang="ko-KR"/>
              <a:t>EXAONE</a:t>
            </a:r>
            <a:r>
              <a:rPr lang="ko-KR" altLang="en-US"/>
              <a:t>은 </a:t>
            </a:r>
            <a:r>
              <a:rPr lang="en-US" altLang="ko-KR"/>
              <a:t>24</a:t>
            </a:r>
            <a:r>
              <a:rPr lang="ko-KR" altLang="en-US"/>
              <a:t>억</a:t>
            </a:r>
            <a:r>
              <a:rPr lang="en-US" altLang="ko-KR"/>
              <a:t>, 78</a:t>
            </a:r>
            <a:r>
              <a:rPr lang="ko-KR" altLang="en-US"/>
              <a:t>억</a:t>
            </a:r>
            <a:r>
              <a:rPr lang="en-US" altLang="ko-KR"/>
              <a:t>, 320</a:t>
            </a:r>
            <a:r>
              <a:rPr lang="ko-KR" altLang="en-US"/>
              <a:t>억 파라미터 버전에서 모두 그룹 쿼리 어텐션을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E6460FB-7CE0-8483-7A1E-633D364B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84B61-0AC7-0137-C967-DEA403CA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4976B23-A51E-7B0B-5A5C-F6B0E58584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227844-1917-FADE-BD4B-64D6DC27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922461"/>
            <a:ext cx="6860966" cy="31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764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E74C-4296-DC21-30D7-567BEF2E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17842C9-9F2C-558A-FF50-1CC4445A7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85910" cy="5338143"/>
          </a:xfrm>
        </p:spPr>
        <p:txBody>
          <a:bodyPr>
            <a:normAutofit/>
          </a:bodyPr>
          <a:lstStyle/>
          <a:p>
            <a:r>
              <a:rPr lang="en-US" altLang="ko-KR"/>
              <a:t>EXAONE</a:t>
            </a:r>
            <a:r>
              <a:rPr lang="ko-KR" altLang="en-US"/>
              <a:t>의 특징</a:t>
            </a:r>
            <a:endParaRPr lang="en-US" altLang="ko-KR"/>
          </a:p>
          <a:p>
            <a:pPr lvl="1"/>
            <a:r>
              <a:rPr lang="ko-KR" altLang="en-US"/>
              <a:t>실루</a:t>
            </a:r>
            <a:r>
              <a:rPr lang="en-US" altLang="ko-KR"/>
              <a:t>(SiLU) </a:t>
            </a:r>
            <a:r>
              <a:rPr lang="ko-KR" altLang="en-US"/>
              <a:t>활성화 함수</a:t>
            </a:r>
            <a:endParaRPr lang="en-US" altLang="ko-KR"/>
          </a:p>
          <a:p>
            <a:pPr lvl="2"/>
            <a:r>
              <a:rPr lang="ko-KR" altLang="en-US"/>
              <a:t>어텐션 층 다음에 등장하는 피드포워드 네트워크에서는 최근 </a:t>
            </a:r>
            <a:r>
              <a:rPr lang="en-US" altLang="ko-KR"/>
              <a:t>LLM</a:t>
            </a:r>
            <a:r>
              <a:rPr lang="ko-KR" altLang="en-US"/>
              <a:t>에서 많이 사용되는 사용</a:t>
            </a:r>
          </a:p>
          <a:p>
            <a:pPr lvl="2"/>
            <a:r>
              <a:rPr lang="ko-KR" altLang="en-US"/>
              <a:t>함수는 밀집층의 출력에 시그모이드 함수를 적용한 다음 이 결과에 원래 출력을 다시 곱함</a:t>
            </a:r>
            <a:endParaRPr lang="en-US" altLang="ko-KR"/>
          </a:p>
          <a:p>
            <a:pPr lvl="2"/>
            <a:r>
              <a:rPr lang="ko-KR" altLang="en-US"/>
              <a:t>실루 함수는 렐루와 비슷한 형태를 가지며</a:t>
            </a:r>
            <a:r>
              <a:rPr lang="en-US" altLang="ko-KR"/>
              <a:t>, </a:t>
            </a:r>
            <a:r>
              <a:rPr lang="ko-KR" altLang="en-US"/>
              <a:t>젤루와 마찬가지로 원점에서도 미분이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일반적으로 실루 함수를 적용할 때 피드포워드 네트워크의 첫 번째 밀집층을 두 개로 나누어 하나는 </a:t>
            </a:r>
            <a:br>
              <a:rPr lang="en-US" altLang="ko-KR"/>
            </a:br>
            <a:r>
              <a:rPr lang="ko-KR" altLang="en-US"/>
              <a:t>실루 함수를 적용하고</a:t>
            </a:r>
            <a:r>
              <a:rPr lang="en-US" altLang="ko-KR"/>
              <a:t>, </a:t>
            </a:r>
            <a:r>
              <a:rPr lang="ko-KR" altLang="en-US"/>
              <a:t>다른 하나는 활성화 함수를 적용하지 않음 </a:t>
            </a:r>
            <a:r>
              <a:rPr lang="en-US" altLang="ko-KR"/>
              <a:t>- </a:t>
            </a:r>
            <a:r>
              <a:rPr lang="ko-KR" altLang="en-US"/>
              <a:t>그 후</a:t>
            </a:r>
            <a:r>
              <a:rPr lang="en-US" altLang="ko-KR"/>
              <a:t>, </a:t>
            </a:r>
            <a:r>
              <a:rPr lang="ko-KR" altLang="en-US"/>
              <a:t>이 두 출력을 곱함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BEFF1D-4F77-6128-0882-ECB948DC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10-3</a:t>
            </a:r>
            <a:r>
              <a:rPr lang="ko-KR" altLang="en-US"/>
              <a:t> 대규모 언어 모델로 텍스트 생성하기</a:t>
            </a:r>
            <a:r>
              <a:rPr lang="en-US" altLang="ko-KR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38A680-7C00-3C09-E67C-28B548A3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01B24A9-6EC4-1599-42EC-2FE96BD667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A5141-A6A9-38CE-34A4-102C914E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49" y="2683941"/>
            <a:ext cx="3121479" cy="9931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159EB-49D3-C7CD-6421-3F1907EB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13" y="4462533"/>
            <a:ext cx="3333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35148</TotalTime>
  <Words>14572</Words>
  <Application>Microsoft Office PowerPoint</Application>
  <PresentationFormat>와이드스크린</PresentationFormat>
  <Paragraphs>1577</Paragraphs>
  <Slides>148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7" baseType="lpstr">
      <vt:lpstr>YoonV YoonGothic100Std_OTF</vt:lpstr>
      <vt:lpstr>YoonV YoonMyungjo100Std_OTF</vt:lpstr>
      <vt:lpstr>맑은 고딕</vt:lpstr>
      <vt:lpstr>맑은 고딕</vt:lpstr>
      <vt:lpstr>시스템 서체</vt:lpstr>
      <vt:lpstr>Arial</vt:lpstr>
      <vt:lpstr>Calibri</vt:lpstr>
      <vt:lpstr>Wingdings</vt:lpstr>
      <vt:lpstr>Office 테마</vt:lpstr>
      <vt:lpstr>혼자 공부하는 머신러닝+딥러닝(개정판)</vt:lpstr>
      <vt:lpstr>PowerPoint 프레젠테이션</vt:lpstr>
      <vt:lpstr>PowerPoint 프레젠테이션</vt:lpstr>
      <vt:lpstr>이 책의 학습 목표</vt:lpstr>
      <vt:lpstr>이 책의 학습 목표</vt:lpstr>
      <vt:lpstr>Contents</vt:lpstr>
      <vt:lpstr>PowerPoint 프레젠테이션</vt:lpstr>
      <vt:lpstr>SECTION 10-1 순차 데이터와 순환 신경망(1)</vt:lpstr>
      <vt:lpstr>SECTION 10-1 순차 데이터와 순환 신경망(2)</vt:lpstr>
      <vt:lpstr>SECTION 10-1 순차 데이터와 순환 신경망(3)</vt:lpstr>
      <vt:lpstr>SECTION 10-1 순차 데이터와 순환 신경망(4)</vt:lpstr>
      <vt:lpstr>SECTION 10-1 순차 데이터와 순환 신경망(5)</vt:lpstr>
      <vt:lpstr>SECTION 10-1 순차 데이터와 순환 신경망(6)</vt:lpstr>
      <vt:lpstr>SECTION 10-1 순차 데이터와 순환 신경망(7)</vt:lpstr>
      <vt:lpstr>SECTION 10-1 순차 데이터와 순환 신경망(8)</vt:lpstr>
      <vt:lpstr>SECTION 10-1 순차 데이터와 순환 신경망(9)</vt:lpstr>
      <vt:lpstr>SECTION 10-1 순차 데이터와 순환 신경망(10)</vt:lpstr>
      <vt:lpstr>SECTION 10-1 순차 데이터와 순환 신경망(11)</vt:lpstr>
      <vt:lpstr>SECTION 10-1 순차 데이터와 순환 신경망(12)</vt:lpstr>
      <vt:lpstr>SECTION 10-1 순차 데이터와 순환 신경망(13)</vt:lpstr>
      <vt:lpstr>SECTION 10-1 순차 데이터와 순환 신경망(14)</vt:lpstr>
      <vt:lpstr>SECTION 10-1 순차 데이터와 순환 신경망(15)</vt:lpstr>
      <vt:lpstr>SECTION 10-1 순차 데이터와 순환 신경망(16)</vt:lpstr>
      <vt:lpstr>SECTION 10-1 순차 데이터와 순환 신경망(17)</vt:lpstr>
      <vt:lpstr>SECTION 10-1 순차 데이터와 순환 신경망(18)</vt:lpstr>
      <vt:lpstr>SECTION 10-1 순차 데이터와 순환 신경망(19)</vt:lpstr>
      <vt:lpstr>SECTION 10-1 순차 데이터와 순환 신경망(20)</vt:lpstr>
      <vt:lpstr>SECTION 10-1 순차 데이터와 순환 신경망(21)</vt:lpstr>
      <vt:lpstr>SECTION 10-1 순차 데이터와 순환 신경망(22)</vt:lpstr>
      <vt:lpstr>SECTION 10-1 순차 데이터와 순환 신경망(23)</vt:lpstr>
      <vt:lpstr>SECTION 10-1 순차 데이터와 순환 신경망(24)</vt:lpstr>
      <vt:lpstr>SECTION 10-1 순차 데이터와 순환 신경망(25)</vt:lpstr>
      <vt:lpstr>SECTION 10-1 순차 데이터와 순환 신경망(26)</vt:lpstr>
      <vt:lpstr>SECTION 10-1 순차 데이터와 순환 신경망(27)</vt:lpstr>
      <vt:lpstr>SECTION 10-1 순차 데이터와 순환 신경망(28)</vt:lpstr>
      <vt:lpstr>SECTION 10-1 순차 데이터와 순환 신경망(29)</vt:lpstr>
      <vt:lpstr>SECTION 10-1 순차 데이터와 순환 신경망(30)</vt:lpstr>
      <vt:lpstr>SECTION 10-1 순차 데이터와 순환 신경망(31)</vt:lpstr>
      <vt:lpstr>SECTION 10-1 순차 데이터와 순환 신경망(32)</vt:lpstr>
      <vt:lpstr>SECTION 10-1 순차 데이터와 순환 신경망(33)</vt:lpstr>
      <vt:lpstr>SECTION 10-1 순차 데이터와 순환 신경망(34)</vt:lpstr>
      <vt:lpstr>SECTION 10-1 순차 데이터와 순환 신경망(35)</vt:lpstr>
      <vt:lpstr>SECTION 10-1 순차 데이터와 순환 신경망(36)</vt:lpstr>
      <vt:lpstr>SECTION 10-1 마무리</vt:lpstr>
      <vt:lpstr>SECTION 10-1 확인 문제(1)</vt:lpstr>
      <vt:lpstr>SECTION 10-1 확인 문제(2)</vt:lpstr>
      <vt:lpstr>SECTION 10-2 트랜스포머로 상품 설명 요약하기(1)</vt:lpstr>
      <vt:lpstr>SECTION 10-2 트랜스포머로 상품 설명 요약하기(2)</vt:lpstr>
      <vt:lpstr>SECTION 10-2 트랜스포머로 상품 설명 요약하기(3)</vt:lpstr>
      <vt:lpstr>SECTION 10-2 트랜스포머로 상품 설명 요약하기(4)</vt:lpstr>
      <vt:lpstr>SECTION 10-2 트랜스포머로 상품 설명 요약하기(5)</vt:lpstr>
      <vt:lpstr>SECTION 10-2 트랜스포머로 상품 설명 요약하기(6)</vt:lpstr>
      <vt:lpstr>SECTION 10-2 트랜스포머로 상품 설명 요약하기(7)</vt:lpstr>
      <vt:lpstr>SECTION 10-2 트랜스포머로 상품 설명 요약하기(8)</vt:lpstr>
      <vt:lpstr>SECTION 10-2 트랜스포머로 상품 설명 요약하기(9)</vt:lpstr>
      <vt:lpstr>SECTION 10-2 트랜스포머로 상품 설명 요약하기(10)</vt:lpstr>
      <vt:lpstr>SECTION 10-2 트랜스포머로 상품 설명 요약하기(11)</vt:lpstr>
      <vt:lpstr>SECTION 10-2 트랜스포머로 상품 설명 요약하기(12)</vt:lpstr>
      <vt:lpstr>SECTION 10-2 트랜스포머로 상품 설명 요약하기(13)</vt:lpstr>
      <vt:lpstr>SECTION 10-2 트랜스포머로 상품 설명 요약하기(14)</vt:lpstr>
      <vt:lpstr>SECTION 10-2 트랜스포머로 상품 설명 요약하기(15)</vt:lpstr>
      <vt:lpstr>SECTION 10-2 트랜스포머로 상품 설명 요약하기(16)</vt:lpstr>
      <vt:lpstr>SECTION 10-2 트랜스포머로 상품 설명 요약하기(17)</vt:lpstr>
      <vt:lpstr>SECTION 10-2 트랜스포머로 상품 설명 요약하기(18)</vt:lpstr>
      <vt:lpstr>SECTION 10-2 트랜스포머로 상품 설명 요약하기(19)</vt:lpstr>
      <vt:lpstr>SECTION 10-2 트랜스포머로 상품 설명 요약하기(20)</vt:lpstr>
      <vt:lpstr>SECTION 10-2 트랜스포머로 상품 설명 요약하기(21)</vt:lpstr>
      <vt:lpstr>SECTION 10-2 트랜스포머로 상품 설명 요약하기(22)</vt:lpstr>
      <vt:lpstr>SECTION 10-2 트랜스포머로 상품 설명 요약하기(23)</vt:lpstr>
      <vt:lpstr>SECTION 10-2 트랜스포머로 상품 설명 요약하기(24)</vt:lpstr>
      <vt:lpstr>SECTION 10-2 트랜스포머로 상품 설명 요약하기(25)</vt:lpstr>
      <vt:lpstr>SECTION 10-2 트랜스포머로 상품 설명 요약하기(26)</vt:lpstr>
      <vt:lpstr>SECTION 10-2 트랜스포머로 상품 설명 요약하기(27)</vt:lpstr>
      <vt:lpstr>SECTION 10-2 트랜스포머로 상품 설명 요약하기(28)</vt:lpstr>
      <vt:lpstr>SECTION 10-2 트랜스포머로 상품 설명 요약하기(29)</vt:lpstr>
      <vt:lpstr>SECTION 10-2 트랜스포머로 상품 설명 요약하기(30)</vt:lpstr>
      <vt:lpstr>SECTION 10-2 트랜스포머로 상품 설명 요약하기(31)</vt:lpstr>
      <vt:lpstr>SECTION 10-2 트랜스포머로 상품 설명 요약하기(32)</vt:lpstr>
      <vt:lpstr>SECTION 10-2 트랜스포머로 상품 설명 요약하기(33)</vt:lpstr>
      <vt:lpstr>SECTION 10-2 트랜스포머로 상품 설명 요약하기(34)</vt:lpstr>
      <vt:lpstr>SECTION 10-2 트랜스포머로 상품 설명 요약하기(35)</vt:lpstr>
      <vt:lpstr>SECTION 10-2 트랜스포머로 상품 설명 요약하기(36)</vt:lpstr>
      <vt:lpstr>SECTION 10-2 트랜스포머로 상품 설명 요약하기(37)</vt:lpstr>
      <vt:lpstr>SECTION 10-2 마무리(1)</vt:lpstr>
      <vt:lpstr>SECTION 10-2 마무리(2)</vt:lpstr>
      <vt:lpstr>SECTION 10-2 마무리(3)</vt:lpstr>
      <vt:lpstr>SECTION 10-2 확인 문제(1)</vt:lpstr>
      <vt:lpstr>SECTION 10-2 확인 문제(2)</vt:lpstr>
      <vt:lpstr>SECTION 10-3 대규모 언어 모델로 텍스트 생성하기(1)</vt:lpstr>
      <vt:lpstr>SECTION 10-3 대규모 언어 모델로 텍스트 생성하기(2)</vt:lpstr>
      <vt:lpstr>SECTION 10-3 대규모 언어 모델로 텍스트 생성하기(3)</vt:lpstr>
      <vt:lpstr>SECTION 10-3 대규모 언어 모델로 텍스트 생성하기(4)</vt:lpstr>
      <vt:lpstr>SECTION 10-3 대규모 언어 모델로 텍스트 생성하기(5)</vt:lpstr>
      <vt:lpstr>SECTION 10-3 대규모 언어 모델로 텍스트 생성하기(6)</vt:lpstr>
      <vt:lpstr>SECTION 10-3 대규모 언어 모델로 텍스트 생성하기(7)</vt:lpstr>
      <vt:lpstr>SECTION 10-3 대규모 언어 모델로 텍스트 생성하기(8)</vt:lpstr>
      <vt:lpstr>SECTION 10-3 대규모 언어 모델로 텍스트 생성하기(9)</vt:lpstr>
      <vt:lpstr>SECTION 10-3 대규모 언어 모델로 텍스트 생성하기(10)</vt:lpstr>
      <vt:lpstr>SECTION 10-3 대규모 언어 모델로 텍스트 생성하기(11)</vt:lpstr>
      <vt:lpstr>SECTION 10-3 대규모 언어 모델로 텍스트 생성하기(12)</vt:lpstr>
      <vt:lpstr>SECTION 10-3 대규모 언어 모델로 텍스트 생성하기(13)</vt:lpstr>
      <vt:lpstr>SECTION 10-3 대규모 언어 모델로 텍스트 생성하기(14)</vt:lpstr>
      <vt:lpstr>SECTION 10-3 대규모 언어 모델로 텍스트 생성하기(15)</vt:lpstr>
      <vt:lpstr>SECTION 10-3 대규모 언어 모델로 텍스트 생성하기(16)</vt:lpstr>
      <vt:lpstr>SECTION 10-3 대규모 언어 모델로 텍스트 생성하기(17)</vt:lpstr>
      <vt:lpstr>SECTION 10-3 대규모 언어 모델로 텍스트 생성하기(18)</vt:lpstr>
      <vt:lpstr>SECTION 10-3 대규모 언어 모델로 텍스트 생성하기(19)</vt:lpstr>
      <vt:lpstr>SECTION 10-3 대규모 언어 모델로 텍스트 생성하기(20)</vt:lpstr>
      <vt:lpstr>SECTION 10-3 대규모 언어 모델로 텍스트 생성하기(21)</vt:lpstr>
      <vt:lpstr>SECTION 10-3 대규모 언어 모델로 텍스트 생성하기(22)</vt:lpstr>
      <vt:lpstr>SECTION 10-3 대규모 언어 모델로 텍스트 생성하기(23)</vt:lpstr>
      <vt:lpstr>SECTION 10-3 대규모 언어 모델로 텍스트 생성하기(24)</vt:lpstr>
      <vt:lpstr>SECTION 10-3 대규모 언어 모델로 텍스트 생성하기(25)</vt:lpstr>
      <vt:lpstr>SECTION 10-3 대규모 언어 모델로 텍스트 생성하기(26)</vt:lpstr>
      <vt:lpstr>SECTION 10-3 대규모 언어 모델로 텍스트 생성하기(27)</vt:lpstr>
      <vt:lpstr>SECTION 10-3 대규모 언어 모델로 텍스트 생성하기(28)</vt:lpstr>
      <vt:lpstr>SECTION 10-3 대규모 언어 모델로 텍스트 생성하기(29)</vt:lpstr>
      <vt:lpstr>SECTION 10-3 대규모 언어 모델로 텍스트 생성하기(30)</vt:lpstr>
      <vt:lpstr>SECTION 10-3 대규모 언어 모델로 텍스트 생성하기(31)</vt:lpstr>
      <vt:lpstr>SECTION 10-3 대규모 언어 모델로 텍스트 생성하기(32)</vt:lpstr>
      <vt:lpstr>SECTION 10-3 대규모 언어 모델로 텍스트 생성하기(33)</vt:lpstr>
      <vt:lpstr>SECTION 10-3 대규모 언어 모델로 텍스트 생성하기(34)</vt:lpstr>
      <vt:lpstr>SECTION 10-3 대규모 언어 모델로 텍스트 생성하기(35)</vt:lpstr>
      <vt:lpstr>SECTION 10-3 대규모 언어 모델로 텍스트 생성하기(36)</vt:lpstr>
      <vt:lpstr>SECTION 10-3 대규모 언어 모델로 텍스트 생성하기(37)</vt:lpstr>
      <vt:lpstr>SECTION 10-3 대규모 언어 모델로 텍스트 생성하기(38)</vt:lpstr>
      <vt:lpstr>SECTION 10-3 대규모 언어 모델로 텍스트 생성하기(39)</vt:lpstr>
      <vt:lpstr>SECTION 10-3 대규모 언어 모델로 텍스트 생성하기(40)</vt:lpstr>
      <vt:lpstr>SECTION 10-3 대규모 언어 모델로 텍스트 생성하기(41)</vt:lpstr>
      <vt:lpstr>SECTION 10-3 대규모 언어 모델로 텍스트 생성하기(42)</vt:lpstr>
      <vt:lpstr>SECTION 10-3 대규모 언어 모델로 텍스트 생성하기(43)</vt:lpstr>
      <vt:lpstr>SECTION 10-3 대규모 언어 모델로 텍스트 생성하기(42)</vt:lpstr>
      <vt:lpstr>SECTION 10-3 대규모 언어 모델로 텍스트 생성하기(43)</vt:lpstr>
      <vt:lpstr>SECTION 10-3 대규모 언어 모델로 텍스트 생성하기(44)</vt:lpstr>
      <vt:lpstr>SECTION 10-3 대규모 언어 모델로 텍스트 생성하기(45)</vt:lpstr>
      <vt:lpstr>SECTION 10-3 대규모 언어 모델로 텍스트 생성하기(46)</vt:lpstr>
      <vt:lpstr>SECTION 10-3 대규모 언어 모델로 텍스트 생성하기(47)</vt:lpstr>
      <vt:lpstr>SECTION 10-3 대규모 언어 모델로 텍스트 생성하기(48)</vt:lpstr>
      <vt:lpstr>SECTION 10-3 대규모 언어 모델로 텍스트 생성하기(49)</vt:lpstr>
      <vt:lpstr>SECTION 10-3 대규모 언어 모델로 텍스트 생성하기(50)</vt:lpstr>
      <vt:lpstr>SECTION 10-3 대규모 언어 모델로 텍스트 생성하기(51)</vt:lpstr>
      <vt:lpstr>SECTION 10-3 대규모 언어 모델로 텍스트 생성하기(52)</vt:lpstr>
      <vt:lpstr>SECTION 10-3 대규모 언어 모델로 텍스트 생성하기(53)</vt:lpstr>
      <vt:lpstr>SECTION 10-3 마무리(1)</vt:lpstr>
      <vt:lpstr>SECTION 10-3 마무리(2)</vt:lpstr>
      <vt:lpstr>SECTION 10-3 마무리(3)</vt:lpstr>
      <vt:lpstr>SECTION 10-3 확인 문제(1)</vt:lpstr>
      <vt:lpstr>SECTION 10-3 확인 문제(2)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IT1팀</cp:lastModifiedBy>
  <cp:revision>498</cp:revision>
  <dcterms:created xsi:type="dcterms:W3CDTF">2020-01-31T07:25:46Z</dcterms:created>
  <dcterms:modified xsi:type="dcterms:W3CDTF">2025-07-07T01:39:20Z</dcterms:modified>
</cp:coreProperties>
</file>